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D64F73-B945-43F3-A3CA-714982B00BAB}"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5220E-FEB2-451F-924C-2052DC1458DA}" type="slidenum">
              <a:rPr lang="en-US" smtClean="0"/>
              <a:t>‹#›</a:t>
            </a:fld>
            <a:endParaRPr lang="en-US"/>
          </a:p>
        </p:txBody>
      </p:sp>
    </p:spTree>
    <p:extLst>
      <p:ext uri="{BB962C8B-B14F-4D97-AF65-F5344CB8AC3E}">
        <p14:creationId xmlns:p14="http://schemas.microsoft.com/office/powerpoint/2010/main" val="453380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64F73-B945-43F3-A3CA-714982B00BAB}"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5220E-FEB2-451F-924C-2052DC1458DA}" type="slidenum">
              <a:rPr lang="en-US" smtClean="0"/>
              <a:t>‹#›</a:t>
            </a:fld>
            <a:endParaRPr lang="en-US"/>
          </a:p>
        </p:txBody>
      </p:sp>
    </p:spTree>
    <p:extLst>
      <p:ext uri="{BB962C8B-B14F-4D97-AF65-F5344CB8AC3E}">
        <p14:creationId xmlns:p14="http://schemas.microsoft.com/office/powerpoint/2010/main" val="1482240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64F73-B945-43F3-A3CA-714982B00BAB}"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5220E-FEB2-451F-924C-2052DC1458DA}" type="slidenum">
              <a:rPr lang="en-US" smtClean="0"/>
              <a:t>‹#›</a:t>
            </a:fld>
            <a:endParaRPr lang="en-US"/>
          </a:p>
        </p:txBody>
      </p:sp>
    </p:spTree>
    <p:extLst>
      <p:ext uri="{BB962C8B-B14F-4D97-AF65-F5344CB8AC3E}">
        <p14:creationId xmlns:p14="http://schemas.microsoft.com/office/powerpoint/2010/main" val="1173710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64F73-B945-43F3-A3CA-714982B00BAB}"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5220E-FEB2-451F-924C-2052DC1458DA}" type="slidenum">
              <a:rPr lang="en-US" smtClean="0"/>
              <a:t>‹#›</a:t>
            </a:fld>
            <a:endParaRPr lang="en-US"/>
          </a:p>
        </p:txBody>
      </p:sp>
    </p:spTree>
    <p:extLst>
      <p:ext uri="{BB962C8B-B14F-4D97-AF65-F5344CB8AC3E}">
        <p14:creationId xmlns:p14="http://schemas.microsoft.com/office/powerpoint/2010/main" val="1418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D64F73-B945-43F3-A3CA-714982B00BAB}"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5220E-FEB2-451F-924C-2052DC1458DA}" type="slidenum">
              <a:rPr lang="en-US" smtClean="0"/>
              <a:t>‹#›</a:t>
            </a:fld>
            <a:endParaRPr lang="en-US"/>
          </a:p>
        </p:txBody>
      </p:sp>
    </p:spTree>
    <p:extLst>
      <p:ext uri="{BB962C8B-B14F-4D97-AF65-F5344CB8AC3E}">
        <p14:creationId xmlns:p14="http://schemas.microsoft.com/office/powerpoint/2010/main" val="1190100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D64F73-B945-43F3-A3CA-714982B00BAB}"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5220E-FEB2-451F-924C-2052DC1458DA}" type="slidenum">
              <a:rPr lang="en-US" smtClean="0"/>
              <a:t>‹#›</a:t>
            </a:fld>
            <a:endParaRPr lang="en-US"/>
          </a:p>
        </p:txBody>
      </p:sp>
    </p:spTree>
    <p:extLst>
      <p:ext uri="{BB962C8B-B14F-4D97-AF65-F5344CB8AC3E}">
        <p14:creationId xmlns:p14="http://schemas.microsoft.com/office/powerpoint/2010/main" val="1608734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D64F73-B945-43F3-A3CA-714982B00BAB}"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55220E-FEB2-451F-924C-2052DC1458DA}" type="slidenum">
              <a:rPr lang="en-US" smtClean="0"/>
              <a:t>‹#›</a:t>
            </a:fld>
            <a:endParaRPr lang="en-US"/>
          </a:p>
        </p:txBody>
      </p:sp>
    </p:spTree>
    <p:extLst>
      <p:ext uri="{BB962C8B-B14F-4D97-AF65-F5344CB8AC3E}">
        <p14:creationId xmlns:p14="http://schemas.microsoft.com/office/powerpoint/2010/main" val="1716602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D64F73-B945-43F3-A3CA-714982B00BAB}"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55220E-FEB2-451F-924C-2052DC1458DA}" type="slidenum">
              <a:rPr lang="en-US" smtClean="0"/>
              <a:t>‹#›</a:t>
            </a:fld>
            <a:endParaRPr lang="en-US"/>
          </a:p>
        </p:txBody>
      </p:sp>
    </p:spTree>
    <p:extLst>
      <p:ext uri="{BB962C8B-B14F-4D97-AF65-F5344CB8AC3E}">
        <p14:creationId xmlns:p14="http://schemas.microsoft.com/office/powerpoint/2010/main" val="49202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64F73-B945-43F3-A3CA-714982B00BAB}"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55220E-FEB2-451F-924C-2052DC1458DA}" type="slidenum">
              <a:rPr lang="en-US" smtClean="0"/>
              <a:t>‹#›</a:t>
            </a:fld>
            <a:endParaRPr lang="en-US"/>
          </a:p>
        </p:txBody>
      </p:sp>
    </p:spTree>
    <p:extLst>
      <p:ext uri="{BB962C8B-B14F-4D97-AF65-F5344CB8AC3E}">
        <p14:creationId xmlns:p14="http://schemas.microsoft.com/office/powerpoint/2010/main" val="305877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D64F73-B945-43F3-A3CA-714982B00BAB}"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5220E-FEB2-451F-924C-2052DC1458DA}" type="slidenum">
              <a:rPr lang="en-US" smtClean="0"/>
              <a:t>‹#›</a:t>
            </a:fld>
            <a:endParaRPr lang="en-US"/>
          </a:p>
        </p:txBody>
      </p:sp>
    </p:spTree>
    <p:extLst>
      <p:ext uri="{BB962C8B-B14F-4D97-AF65-F5344CB8AC3E}">
        <p14:creationId xmlns:p14="http://schemas.microsoft.com/office/powerpoint/2010/main" val="236804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D64F73-B945-43F3-A3CA-714982B00BAB}"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5220E-FEB2-451F-924C-2052DC1458DA}" type="slidenum">
              <a:rPr lang="en-US" smtClean="0"/>
              <a:t>‹#›</a:t>
            </a:fld>
            <a:endParaRPr lang="en-US"/>
          </a:p>
        </p:txBody>
      </p:sp>
    </p:spTree>
    <p:extLst>
      <p:ext uri="{BB962C8B-B14F-4D97-AF65-F5344CB8AC3E}">
        <p14:creationId xmlns:p14="http://schemas.microsoft.com/office/powerpoint/2010/main" val="3801274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64F73-B945-43F3-A3CA-714982B00BAB}"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55220E-FEB2-451F-924C-2052DC1458DA}" type="slidenum">
              <a:rPr lang="en-US" smtClean="0"/>
              <a:t>‹#›</a:t>
            </a:fld>
            <a:endParaRPr lang="en-US"/>
          </a:p>
        </p:txBody>
      </p:sp>
    </p:spTree>
    <p:extLst>
      <p:ext uri="{BB962C8B-B14F-4D97-AF65-F5344CB8AC3E}">
        <p14:creationId xmlns:p14="http://schemas.microsoft.com/office/powerpoint/2010/main" val="822055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5014" y="1150962"/>
            <a:ext cx="11329059" cy="5016758"/>
          </a:xfrm>
          <a:prstGeom prst="rect">
            <a:avLst/>
          </a:prstGeom>
        </p:spPr>
        <p:txBody>
          <a:bodyPr wrap="square">
            <a:spAutoFit/>
          </a:bodyPr>
          <a:lstStyle/>
          <a:p>
            <a:r>
              <a:rPr lang="en-US" sz="3200" dirty="0" smtClean="0"/>
              <a:t>Anaerobic conditions are maintained in some ecosystems where the rate of oxygen supply is lower than that of consumption. Organic compounds are removed from anaerobic ecosystems through the concerted action of fermentative and anaerobic respiratory microorganisms.</a:t>
            </a:r>
          </a:p>
          <a:p>
            <a:r>
              <a:rPr lang="en-US" sz="3200" dirty="0" smtClean="0"/>
              <a:t>In microbiology, the term ‘fermentation’ can be used to describe either microbial processes that produce useful products or a form of anaerobic microbial growth using internally supplied electron acceptors and generating ATP mainly through substrate-level phosphorylation (SLP).</a:t>
            </a:r>
            <a:endParaRPr lang="en-US" sz="3200" dirty="0"/>
          </a:p>
        </p:txBody>
      </p:sp>
      <p:sp>
        <p:nvSpPr>
          <p:cNvPr id="2" name="Rectangle 1"/>
          <p:cNvSpPr/>
          <p:nvPr/>
        </p:nvSpPr>
        <p:spPr>
          <a:xfrm>
            <a:off x="386197" y="781630"/>
            <a:ext cx="2437270" cy="584775"/>
          </a:xfrm>
          <a:prstGeom prst="rect">
            <a:avLst/>
          </a:prstGeom>
        </p:spPr>
        <p:txBody>
          <a:bodyPr wrap="none">
            <a:spAutoFit/>
          </a:bodyPr>
          <a:lstStyle/>
          <a:p>
            <a:r>
              <a:rPr lang="en-US" sz="3200" b="1" dirty="0">
                <a:solidFill>
                  <a:srgbClr val="FF0000"/>
                </a:solidFill>
              </a:rPr>
              <a:t>fermentation</a:t>
            </a:r>
          </a:p>
        </p:txBody>
      </p:sp>
    </p:spTree>
    <p:extLst>
      <p:ext uri="{BB962C8B-B14F-4D97-AF65-F5344CB8AC3E}">
        <p14:creationId xmlns:p14="http://schemas.microsoft.com/office/powerpoint/2010/main" val="31947115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6883" y="378929"/>
            <a:ext cx="11625943" cy="3539430"/>
          </a:xfrm>
          <a:prstGeom prst="rect">
            <a:avLst/>
          </a:prstGeom>
        </p:spPr>
        <p:txBody>
          <a:bodyPr wrap="square">
            <a:spAutoFit/>
          </a:bodyPr>
          <a:lstStyle/>
          <a:p>
            <a:r>
              <a:rPr lang="en-US" sz="2800" b="1" dirty="0">
                <a:solidFill>
                  <a:srgbClr val="FF0000"/>
                </a:solidFill>
              </a:rPr>
              <a:t>Ethanol fermentation</a:t>
            </a:r>
          </a:p>
          <a:p>
            <a:r>
              <a:rPr lang="en-US" sz="2800" b="1" dirty="0">
                <a:solidFill>
                  <a:srgbClr val="92D050"/>
                </a:solidFill>
              </a:rPr>
              <a:t>Saccharomyces cerevisiae </a:t>
            </a:r>
            <a:r>
              <a:rPr lang="en-US" sz="2800" dirty="0"/>
              <a:t>ferments carbohydrates through the </a:t>
            </a:r>
            <a:r>
              <a:rPr lang="en-US" sz="2800" dirty="0" smtClean="0"/>
              <a:t>EMP pathway </a:t>
            </a:r>
            <a:r>
              <a:rPr lang="en-US" sz="2800" dirty="0"/>
              <a:t>to ethanol, and the ED pathway is used by </a:t>
            </a:r>
            <a:r>
              <a:rPr lang="en-US" sz="2800" b="1" dirty="0" err="1" smtClean="0">
                <a:solidFill>
                  <a:srgbClr val="92D050"/>
                </a:solidFill>
              </a:rPr>
              <a:t>Zymomonas</a:t>
            </a:r>
            <a:r>
              <a:rPr lang="en-US" sz="2800" b="1" dirty="0" smtClean="0">
                <a:solidFill>
                  <a:srgbClr val="92D050"/>
                </a:solidFill>
              </a:rPr>
              <a:t>  </a:t>
            </a:r>
            <a:r>
              <a:rPr lang="en-US" sz="2800" b="1" dirty="0" err="1" smtClean="0">
                <a:solidFill>
                  <a:srgbClr val="92D050"/>
                </a:solidFill>
              </a:rPr>
              <a:t>mobilis</a:t>
            </a:r>
            <a:r>
              <a:rPr lang="en-US" sz="2800" b="1" dirty="0" smtClean="0">
                <a:solidFill>
                  <a:srgbClr val="92D050"/>
                </a:solidFill>
              </a:rPr>
              <a:t> </a:t>
            </a:r>
            <a:r>
              <a:rPr lang="en-US" sz="2800" dirty="0" smtClean="0"/>
              <a:t>. Pyruvate </a:t>
            </a:r>
            <a:r>
              <a:rPr lang="en-US" sz="2800" dirty="0"/>
              <a:t>is </a:t>
            </a:r>
            <a:r>
              <a:rPr lang="en-US" sz="2800" dirty="0" err="1"/>
              <a:t>decarboxylated</a:t>
            </a:r>
            <a:r>
              <a:rPr lang="en-US" sz="2800" dirty="0"/>
              <a:t> to acetaldehyde, which is used as </a:t>
            </a:r>
            <a:r>
              <a:rPr lang="en-US" sz="2800" dirty="0" smtClean="0"/>
              <a:t>the </a:t>
            </a:r>
            <a:r>
              <a:rPr lang="en-US" sz="2800" dirty="0" smtClean="0">
                <a:solidFill>
                  <a:srgbClr val="C00000"/>
                </a:solidFill>
              </a:rPr>
              <a:t>electron </a:t>
            </a:r>
            <a:r>
              <a:rPr lang="en-US" sz="2800" dirty="0">
                <a:solidFill>
                  <a:srgbClr val="C00000"/>
                </a:solidFill>
              </a:rPr>
              <a:t>acceptor</a:t>
            </a:r>
            <a:r>
              <a:rPr lang="en-US" sz="2800" dirty="0"/>
              <a:t>. Acetaldehyde is reduced to </a:t>
            </a:r>
            <a:r>
              <a:rPr lang="en-US" sz="2800" dirty="0">
                <a:solidFill>
                  <a:srgbClr val="C00000"/>
                </a:solidFill>
              </a:rPr>
              <a:t>ethanol</a:t>
            </a:r>
            <a:r>
              <a:rPr lang="en-US" sz="2800" dirty="0"/>
              <a:t>, which </a:t>
            </a:r>
            <a:r>
              <a:rPr lang="en-US" sz="2800" dirty="0" smtClean="0"/>
              <a:t>consumes the </a:t>
            </a:r>
            <a:r>
              <a:rPr lang="en-US" sz="2800" dirty="0"/>
              <a:t>electrons generated during the glycolytic process </a:t>
            </a:r>
            <a:r>
              <a:rPr lang="en-US" sz="2800" dirty="0" smtClean="0"/>
              <a:t>where ATP </a:t>
            </a:r>
            <a:r>
              <a:rPr lang="en-US" sz="2800" dirty="0"/>
              <a:t>is generated through </a:t>
            </a:r>
            <a:r>
              <a:rPr lang="en-US" sz="2800" dirty="0" smtClean="0"/>
              <a:t>SLP .</a:t>
            </a:r>
            <a:r>
              <a:rPr lang="en-US" sz="2800" b="1" dirty="0">
                <a:solidFill>
                  <a:srgbClr val="FF0000"/>
                </a:solidFill>
              </a:rPr>
              <a:t>Saccharomyces cerevisiae generates 2 ATP from 1 hexose molecule but a single ATP results </a:t>
            </a:r>
            <a:r>
              <a:rPr lang="en-US" sz="2800" b="1" dirty="0" smtClean="0">
                <a:solidFill>
                  <a:srgbClr val="FF0000"/>
                </a:solidFill>
              </a:rPr>
              <a:t>from 1 </a:t>
            </a:r>
            <a:r>
              <a:rPr lang="en-US" sz="2800" b="1" dirty="0">
                <a:solidFill>
                  <a:srgbClr val="FF0000"/>
                </a:solidFill>
              </a:rPr>
              <a:t>hexose molecule in </a:t>
            </a:r>
            <a:r>
              <a:rPr lang="en-US" sz="2800" b="1" dirty="0" err="1">
                <a:solidFill>
                  <a:srgbClr val="FF0000"/>
                </a:solidFill>
              </a:rPr>
              <a:t>Zymomonas</a:t>
            </a:r>
            <a:r>
              <a:rPr lang="en-US" sz="2800" b="1" dirty="0">
                <a:solidFill>
                  <a:srgbClr val="FF0000"/>
                </a:solidFill>
              </a:rPr>
              <a:t> </a:t>
            </a:r>
            <a:r>
              <a:rPr lang="en-US" sz="2800" b="1" dirty="0" err="1">
                <a:solidFill>
                  <a:srgbClr val="FF0000"/>
                </a:solidFill>
              </a:rPr>
              <a:t>mobilis</a:t>
            </a:r>
            <a:r>
              <a:rPr lang="en-US" sz="2800" b="1" dirty="0">
                <a:solidFill>
                  <a:srgbClr val="FF0000"/>
                </a:solidFill>
              </a:rPr>
              <a:t>.</a:t>
            </a:r>
          </a:p>
        </p:txBody>
      </p:sp>
      <p:pic>
        <p:nvPicPr>
          <p:cNvPr id="5" name="Picture 4"/>
          <p:cNvPicPr>
            <a:picLocks noChangeAspect="1"/>
          </p:cNvPicPr>
          <p:nvPr/>
        </p:nvPicPr>
        <p:blipFill>
          <a:blip r:embed="rId2"/>
          <a:stretch>
            <a:fillRect/>
          </a:stretch>
        </p:blipFill>
        <p:spPr>
          <a:xfrm>
            <a:off x="2546873" y="4291510"/>
            <a:ext cx="7321522" cy="2109290"/>
          </a:xfrm>
          <a:prstGeom prst="rect">
            <a:avLst/>
          </a:prstGeom>
        </p:spPr>
      </p:pic>
    </p:spTree>
    <p:extLst>
      <p:ext uri="{BB962C8B-B14F-4D97-AF65-F5344CB8AC3E}">
        <p14:creationId xmlns:p14="http://schemas.microsoft.com/office/powerpoint/2010/main" val="13769540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96562"/>
            <a:ext cx="11471563" cy="6329549"/>
          </a:xfrm>
          <a:prstGeom prst="rect">
            <a:avLst/>
          </a:prstGeom>
        </p:spPr>
      </p:pic>
    </p:spTree>
    <p:extLst>
      <p:ext uri="{BB962C8B-B14F-4D97-AF65-F5344CB8AC3E}">
        <p14:creationId xmlns:p14="http://schemas.microsoft.com/office/powerpoint/2010/main" val="2455553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503" y="751344"/>
            <a:ext cx="11839699" cy="4832092"/>
          </a:xfrm>
          <a:prstGeom prst="rect">
            <a:avLst/>
          </a:prstGeom>
        </p:spPr>
        <p:txBody>
          <a:bodyPr wrap="square">
            <a:spAutoFit/>
          </a:bodyPr>
          <a:lstStyle/>
          <a:p>
            <a:r>
              <a:rPr lang="en-US" sz="2800" dirty="0">
                <a:solidFill>
                  <a:srgbClr val="FF0000"/>
                </a:solidFill>
              </a:rPr>
              <a:t>Pyruvate decarboxylase has thiamine pyrophosphate as a </a:t>
            </a:r>
            <a:r>
              <a:rPr lang="en-US" sz="2800" dirty="0" smtClean="0">
                <a:solidFill>
                  <a:srgbClr val="FF0000"/>
                </a:solidFill>
              </a:rPr>
              <a:t>prosthetic group </a:t>
            </a:r>
            <a:r>
              <a:rPr lang="en-US" sz="2800" dirty="0">
                <a:solidFill>
                  <a:srgbClr val="FF0000"/>
                </a:solidFill>
              </a:rPr>
              <a:t>as in pyruvate dehydrogenase. </a:t>
            </a:r>
            <a:r>
              <a:rPr lang="en-US" sz="2800" dirty="0"/>
              <a:t>Pyruvate decarboxylase </a:t>
            </a:r>
            <a:r>
              <a:rPr lang="en-US" sz="2800" dirty="0" smtClean="0"/>
              <a:t>is known </a:t>
            </a:r>
            <a:r>
              <a:rPr lang="en-US" sz="2800" dirty="0"/>
              <a:t>mainly in eukaryotes. In addition to </a:t>
            </a:r>
            <a:r>
              <a:rPr lang="en-US" sz="2800" dirty="0" err="1"/>
              <a:t>Zymomonas</a:t>
            </a:r>
            <a:r>
              <a:rPr lang="en-US" sz="2800" dirty="0"/>
              <a:t> </a:t>
            </a:r>
            <a:r>
              <a:rPr lang="en-US" sz="2800" dirty="0" err="1"/>
              <a:t>mobilis</a:t>
            </a:r>
            <a:r>
              <a:rPr lang="en-US" sz="2800" dirty="0"/>
              <a:t>, </a:t>
            </a:r>
            <a:r>
              <a:rPr lang="en-US" sz="2800" dirty="0" smtClean="0"/>
              <a:t>this enzyme </a:t>
            </a:r>
            <a:r>
              <a:rPr lang="en-US" sz="2800" dirty="0"/>
              <a:t>is found in a facultative anaerobe, </a:t>
            </a:r>
            <a:r>
              <a:rPr lang="en-US" sz="2800" dirty="0" err="1"/>
              <a:t>Erwinia</a:t>
            </a:r>
            <a:r>
              <a:rPr lang="en-US" sz="2800" dirty="0"/>
              <a:t> </a:t>
            </a:r>
            <a:r>
              <a:rPr lang="en-US" sz="2800" dirty="0" err="1"/>
              <a:t>amylovora</a:t>
            </a:r>
            <a:r>
              <a:rPr lang="en-US" sz="2800" dirty="0"/>
              <a:t>, and in </a:t>
            </a:r>
            <a:r>
              <a:rPr lang="en-US" sz="2800" dirty="0" smtClean="0"/>
              <a:t>a strictly </a:t>
            </a:r>
            <a:r>
              <a:rPr lang="en-US" sz="2800" dirty="0"/>
              <a:t>anaerobic </a:t>
            </a:r>
            <a:r>
              <a:rPr lang="en-US" sz="2800" dirty="0" err="1"/>
              <a:t>acidophile</a:t>
            </a:r>
            <a:r>
              <a:rPr lang="en-US" sz="2800" dirty="0"/>
              <a:t>, </a:t>
            </a:r>
            <a:r>
              <a:rPr lang="en-US" sz="2800" dirty="0" err="1"/>
              <a:t>Sarcina</a:t>
            </a:r>
            <a:r>
              <a:rPr lang="en-US" sz="2800" dirty="0"/>
              <a:t> </a:t>
            </a:r>
            <a:r>
              <a:rPr lang="en-US" sz="2800" dirty="0" err="1"/>
              <a:t>ventriculi</a:t>
            </a:r>
            <a:r>
              <a:rPr lang="en-US" sz="2800" dirty="0"/>
              <a:t>. </a:t>
            </a:r>
            <a:r>
              <a:rPr lang="en-US" sz="2800" dirty="0">
                <a:solidFill>
                  <a:srgbClr val="FF0000"/>
                </a:solidFill>
              </a:rPr>
              <a:t>Pyruvate </a:t>
            </a:r>
            <a:r>
              <a:rPr lang="en-US" sz="2800" dirty="0" smtClean="0">
                <a:solidFill>
                  <a:srgbClr val="FF0000"/>
                </a:solidFill>
              </a:rPr>
              <a:t>decarboxylase is </a:t>
            </a:r>
            <a:r>
              <a:rPr lang="en-US" sz="2800" dirty="0">
                <a:solidFill>
                  <a:srgbClr val="FF0000"/>
                </a:solidFill>
              </a:rPr>
              <a:t>a key enzyme of ethanol fermentation</a:t>
            </a:r>
            <a:r>
              <a:rPr lang="en-US" sz="2800" dirty="0" smtClean="0">
                <a:solidFill>
                  <a:srgbClr val="FF0000"/>
                </a:solidFill>
              </a:rPr>
              <a:t>.</a:t>
            </a:r>
          </a:p>
          <a:p>
            <a:endParaRPr lang="en-US" sz="2800" dirty="0">
              <a:solidFill>
                <a:srgbClr val="FF0000"/>
              </a:solidFill>
            </a:endParaRPr>
          </a:p>
          <a:p>
            <a:r>
              <a:rPr lang="en-US" sz="2800" dirty="0"/>
              <a:t>It should be noted that ethanol is produced through </a:t>
            </a:r>
            <a:r>
              <a:rPr lang="en-US" sz="2800" dirty="0" smtClean="0"/>
              <a:t>different</a:t>
            </a:r>
            <a:r>
              <a:rPr lang="en-US" sz="2800" dirty="0" smtClean="0"/>
              <a:t> reactions </a:t>
            </a:r>
            <a:r>
              <a:rPr lang="en-US" sz="2800" dirty="0"/>
              <a:t>in </a:t>
            </a:r>
            <a:r>
              <a:rPr lang="en-US" sz="2800" dirty="0" err="1"/>
              <a:t>saccharolytic</a:t>
            </a:r>
            <a:r>
              <a:rPr lang="en-US" sz="2800" dirty="0"/>
              <a:t> </a:t>
            </a:r>
            <a:r>
              <a:rPr lang="en-US" sz="2800" dirty="0" smtClean="0"/>
              <a:t> clostridia</a:t>
            </a:r>
            <a:r>
              <a:rPr lang="en-US" sz="2800" dirty="0"/>
              <a:t>, </a:t>
            </a:r>
            <a:r>
              <a:rPr lang="en-US" sz="2800" dirty="0" smtClean="0"/>
              <a:t>hetero fermentative </a:t>
            </a:r>
            <a:r>
              <a:rPr lang="en-US" sz="2800" dirty="0"/>
              <a:t>lactic </a:t>
            </a:r>
            <a:r>
              <a:rPr lang="en-US" sz="2800" dirty="0" smtClean="0"/>
              <a:t>acid bacteria </a:t>
            </a:r>
            <a:r>
              <a:rPr lang="en-US" sz="2800" dirty="0"/>
              <a:t>and enteric bacteria. These bacteria oxidize pyruvate </a:t>
            </a:r>
            <a:r>
              <a:rPr lang="en-US" sz="2800" dirty="0" smtClean="0"/>
              <a:t>to acetyl-CoA </a:t>
            </a:r>
            <a:r>
              <a:rPr lang="en-US" sz="2800" dirty="0"/>
              <a:t>before reducing it to ethanol. They do not possess </a:t>
            </a:r>
            <a:r>
              <a:rPr lang="en-US" sz="2800" dirty="0" smtClean="0"/>
              <a:t>pyruvate decarboxylase</a:t>
            </a:r>
            <a:r>
              <a:rPr lang="en-US" sz="2800" dirty="0"/>
              <a:t>. Ethanol production in clostridia is catalyzed </a:t>
            </a:r>
            <a:r>
              <a:rPr lang="en-US" sz="2800" dirty="0" smtClean="0"/>
              <a:t>by the </a:t>
            </a:r>
            <a:r>
              <a:rPr lang="en-US" sz="2800" dirty="0"/>
              <a:t>following reactions:</a:t>
            </a:r>
          </a:p>
        </p:txBody>
      </p:sp>
    </p:spTree>
    <p:extLst>
      <p:ext uri="{BB962C8B-B14F-4D97-AF65-F5344CB8AC3E}">
        <p14:creationId xmlns:p14="http://schemas.microsoft.com/office/powerpoint/2010/main" val="30739640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5630" y="380012"/>
            <a:ext cx="10889673" cy="2858826"/>
          </a:xfrm>
          <a:prstGeom prst="rect">
            <a:avLst/>
          </a:prstGeom>
        </p:spPr>
      </p:pic>
      <p:pic>
        <p:nvPicPr>
          <p:cNvPr id="5" name="Picture 4"/>
          <p:cNvPicPr>
            <a:picLocks noChangeAspect="1"/>
          </p:cNvPicPr>
          <p:nvPr/>
        </p:nvPicPr>
        <p:blipFill>
          <a:blip r:embed="rId3"/>
          <a:stretch>
            <a:fillRect/>
          </a:stretch>
        </p:blipFill>
        <p:spPr>
          <a:xfrm>
            <a:off x="225630" y="2409982"/>
            <a:ext cx="11081787" cy="3381288"/>
          </a:xfrm>
          <a:prstGeom prst="rect">
            <a:avLst/>
          </a:prstGeom>
        </p:spPr>
      </p:pic>
    </p:spTree>
    <p:extLst>
      <p:ext uri="{BB962C8B-B14F-4D97-AF65-F5344CB8AC3E}">
        <p14:creationId xmlns:p14="http://schemas.microsoft.com/office/powerpoint/2010/main" val="2187885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5630" y="1329093"/>
            <a:ext cx="11732821" cy="3108543"/>
          </a:xfrm>
          <a:prstGeom prst="rect">
            <a:avLst/>
          </a:prstGeom>
        </p:spPr>
        <p:txBody>
          <a:bodyPr wrap="square">
            <a:spAutoFit/>
          </a:bodyPr>
          <a:lstStyle/>
          <a:p>
            <a:r>
              <a:rPr lang="en-US" sz="2800" dirty="0"/>
              <a:t>Ethanol fermentation through pyruvate decarboxylase in a </a:t>
            </a:r>
            <a:r>
              <a:rPr lang="en-US" sz="2800" dirty="0" smtClean="0"/>
              <a:t>linear fermentative </a:t>
            </a:r>
            <a:r>
              <a:rPr lang="en-US" sz="2800" dirty="0"/>
              <a:t>pathway does not produce any by-products </a:t>
            </a:r>
            <a:r>
              <a:rPr lang="en-US" sz="2800" dirty="0" smtClean="0"/>
              <a:t>except CO2 </a:t>
            </a:r>
            <a:r>
              <a:rPr lang="en-US" sz="2800" dirty="0"/>
              <a:t>and water, while ethanol fermentation through acetyl-CoA is </a:t>
            </a:r>
            <a:r>
              <a:rPr lang="en-US" sz="2800" dirty="0" smtClean="0"/>
              <a:t>a branched </a:t>
            </a:r>
            <a:r>
              <a:rPr lang="en-US" sz="2800" dirty="0"/>
              <a:t>fermentative pathway and produces various </a:t>
            </a:r>
            <a:r>
              <a:rPr lang="en-US" sz="2800" dirty="0" smtClean="0"/>
              <a:t>fermentation products </a:t>
            </a:r>
            <a:r>
              <a:rPr lang="en-US" sz="2800" dirty="0"/>
              <a:t>such as lactate, acetate and H2. </a:t>
            </a:r>
            <a:r>
              <a:rPr lang="en-US" sz="2800" dirty="0">
                <a:solidFill>
                  <a:srgbClr val="00B0F0"/>
                </a:solidFill>
              </a:rPr>
              <a:t>Thermophilic </a:t>
            </a:r>
            <a:r>
              <a:rPr lang="en-US" sz="2800" dirty="0" smtClean="0">
                <a:solidFill>
                  <a:srgbClr val="00B0F0"/>
                </a:solidFill>
              </a:rPr>
              <a:t>anaerobes ferment </a:t>
            </a:r>
            <a:r>
              <a:rPr lang="en-US" sz="2800" dirty="0">
                <a:solidFill>
                  <a:srgbClr val="00B0F0"/>
                </a:solidFill>
              </a:rPr>
              <a:t>various carbohydrates including cellulose and </a:t>
            </a:r>
            <a:r>
              <a:rPr lang="en-US" sz="2800" dirty="0" err="1" smtClean="0">
                <a:solidFill>
                  <a:srgbClr val="00B0F0"/>
                </a:solidFill>
              </a:rPr>
              <a:t>pentoses</a:t>
            </a:r>
            <a:r>
              <a:rPr lang="en-US" sz="2800" dirty="0" smtClean="0">
                <a:solidFill>
                  <a:srgbClr val="00B0F0"/>
                </a:solidFill>
              </a:rPr>
              <a:t> through </a:t>
            </a:r>
            <a:r>
              <a:rPr lang="en-US" sz="2800" dirty="0">
                <a:solidFill>
                  <a:srgbClr val="00B0F0"/>
                </a:solidFill>
              </a:rPr>
              <a:t>acetyl-CoA to ethanol. Among them are </a:t>
            </a:r>
            <a:r>
              <a:rPr lang="en-US" sz="2800" dirty="0" err="1" smtClean="0">
                <a:solidFill>
                  <a:srgbClr val="00B0F0"/>
                </a:solidFill>
              </a:rPr>
              <a:t>Thermo</a:t>
            </a:r>
            <a:r>
              <a:rPr lang="en-US" sz="2800" dirty="0" smtClean="0">
                <a:solidFill>
                  <a:srgbClr val="00B0F0"/>
                </a:solidFill>
              </a:rPr>
              <a:t> anaerobium </a:t>
            </a:r>
            <a:r>
              <a:rPr lang="en-US" sz="2800" dirty="0" err="1" smtClean="0">
                <a:solidFill>
                  <a:srgbClr val="00B0F0"/>
                </a:solidFill>
              </a:rPr>
              <a:t>brockii</a:t>
            </a:r>
            <a:r>
              <a:rPr lang="en-US" sz="2800" dirty="0">
                <a:solidFill>
                  <a:srgbClr val="00B0F0"/>
                </a:solidFill>
              </a:rPr>
              <a:t>, </a:t>
            </a:r>
            <a:r>
              <a:rPr lang="en-US" sz="2800" dirty="0" err="1" smtClean="0">
                <a:solidFill>
                  <a:srgbClr val="00B0F0"/>
                </a:solidFill>
              </a:rPr>
              <a:t>Thermoan</a:t>
            </a:r>
            <a:r>
              <a:rPr lang="en-US" sz="2800" dirty="0" smtClean="0">
                <a:solidFill>
                  <a:srgbClr val="00B0F0"/>
                </a:solidFill>
              </a:rPr>
              <a:t> </a:t>
            </a:r>
            <a:r>
              <a:rPr lang="en-US" sz="2800" dirty="0" err="1" smtClean="0">
                <a:solidFill>
                  <a:srgbClr val="00B0F0"/>
                </a:solidFill>
              </a:rPr>
              <a:t>aerobacter</a:t>
            </a:r>
            <a:r>
              <a:rPr lang="en-US" sz="2800" dirty="0" smtClean="0">
                <a:solidFill>
                  <a:srgbClr val="00B0F0"/>
                </a:solidFill>
              </a:rPr>
              <a:t> </a:t>
            </a:r>
            <a:r>
              <a:rPr lang="en-US" sz="2800" dirty="0" err="1">
                <a:solidFill>
                  <a:srgbClr val="00B0F0"/>
                </a:solidFill>
              </a:rPr>
              <a:t>ethanolicus</a:t>
            </a:r>
            <a:r>
              <a:rPr lang="en-US" sz="2800" dirty="0">
                <a:solidFill>
                  <a:srgbClr val="00B0F0"/>
                </a:solidFill>
              </a:rPr>
              <a:t> and Clostridium </a:t>
            </a:r>
            <a:r>
              <a:rPr lang="en-US" sz="2800" dirty="0" smtClean="0">
                <a:solidFill>
                  <a:srgbClr val="00B0F0"/>
                </a:solidFill>
              </a:rPr>
              <a:t>thermos </a:t>
            </a:r>
            <a:r>
              <a:rPr lang="en-US" sz="2800" dirty="0" err="1" smtClean="0">
                <a:solidFill>
                  <a:srgbClr val="00B0F0"/>
                </a:solidFill>
              </a:rPr>
              <a:t>cellum</a:t>
            </a:r>
            <a:endParaRPr lang="en-US" sz="2800" dirty="0">
              <a:solidFill>
                <a:srgbClr val="00B0F0"/>
              </a:solidFill>
            </a:endParaRPr>
          </a:p>
        </p:txBody>
      </p:sp>
    </p:spTree>
    <p:extLst>
      <p:ext uri="{BB962C8B-B14F-4D97-AF65-F5344CB8AC3E}">
        <p14:creationId xmlns:p14="http://schemas.microsoft.com/office/powerpoint/2010/main" val="3268656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1257" y="378791"/>
            <a:ext cx="11400312" cy="2677656"/>
          </a:xfrm>
          <a:prstGeom prst="rect">
            <a:avLst/>
          </a:prstGeom>
        </p:spPr>
        <p:txBody>
          <a:bodyPr wrap="square">
            <a:spAutoFit/>
          </a:bodyPr>
          <a:lstStyle/>
          <a:p>
            <a:pPr algn="just"/>
            <a:r>
              <a:rPr lang="en-US" sz="2800" b="1" dirty="0">
                <a:solidFill>
                  <a:srgbClr val="FF0000"/>
                </a:solidFill>
              </a:rPr>
              <a:t>Lactate fermentation</a:t>
            </a:r>
          </a:p>
          <a:p>
            <a:pPr algn="just"/>
            <a:r>
              <a:rPr lang="en-US" sz="2800" dirty="0"/>
              <a:t>Lactate is a common fermentation product in many facultative and</a:t>
            </a:r>
          </a:p>
          <a:p>
            <a:pPr algn="just"/>
            <a:r>
              <a:rPr lang="en-US" sz="2800" dirty="0"/>
              <a:t>obligate anaerobes. Some bacteria produce lactate as a major fermentation</a:t>
            </a:r>
          </a:p>
          <a:p>
            <a:pPr algn="just"/>
            <a:r>
              <a:rPr lang="en-US" sz="2800" dirty="0"/>
              <a:t>product and these are referred to as lactic acid bacteria (LAB).</a:t>
            </a:r>
          </a:p>
          <a:p>
            <a:pPr algn="just"/>
            <a:r>
              <a:rPr lang="en-US" sz="2800" dirty="0"/>
              <a:t>Most LAB have a limited ability to synthesize monomers for biosynthesis</a:t>
            </a:r>
          </a:p>
          <a:p>
            <a:pPr algn="just"/>
            <a:r>
              <a:rPr lang="en-US" sz="2800" dirty="0"/>
              <a:t>and vitamins which are needed as growth factors.</a:t>
            </a:r>
          </a:p>
        </p:txBody>
      </p:sp>
      <p:sp>
        <p:nvSpPr>
          <p:cNvPr id="5" name="Rectangle 4"/>
          <p:cNvSpPr/>
          <p:nvPr/>
        </p:nvSpPr>
        <p:spPr>
          <a:xfrm>
            <a:off x="261257" y="3056447"/>
            <a:ext cx="11875325" cy="3539430"/>
          </a:xfrm>
          <a:prstGeom prst="rect">
            <a:avLst/>
          </a:prstGeom>
        </p:spPr>
        <p:txBody>
          <a:bodyPr wrap="square">
            <a:spAutoFit/>
          </a:bodyPr>
          <a:lstStyle/>
          <a:p>
            <a:r>
              <a:rPr lang="en-US" sz="2800" dirty="0"/>
              <a:t>LAB </a:t>
            </a:r>
            <a:r>
              <a:rPr lang="en-US" sz="2800" dirty="0" smtClean="0"/>
              <a:t>are</a:t>
            </a:r>
            <a:r>
              <a:rPr lang="ar-IQ" sz="2800" dirty="0" smtClean="0"/>
              <a:t> </a:t>
            </a:r>
            <a:r>
              <a:rPr lang="en-US" sz="2800" dirty="0" smtClean="0"/>
              <a:t>regarded </a:t>
            </a:r>
            <a:r>
              <a:rPr lang="en-US" sz="2800" dirty="0"/>
              <a:t>as </a:t>
            </a:r>
            <a:r>
              <a:rPr lang="en-US" sz="2800" dirty="0">
                <a:solidFill>
                  <a:srgbClr val="00B0F0"/>
                </a:solidFill>
              </a:rPr>
              <a:t>obligate anaerobes </a:t>
            </a:r>
            <a:r>
              <a:rPr lang="en-US" sz="2800" dirty="0"/>
              <a:t>but they can use oxygen, </a:t>
            </a:r>
            <a:r>
              <a:rPr lang="en-US" sz="2800" dirty="0" smtClean="0"/>
              <a:t>synthesizing</a:t>
            </a:r>
            <a:r>
              <a:rPr lang="ar-IQ" sz="2800" dirty="0" smtClean="0"/>
              <a:t> </a:t>
            </a:r>
            <a:r>
              <a:rPr lang="en-US" sz="2800" dirty="0" smtClean="0"/>
              <a:t>cytochromes </a:t>
            </a:r>
            <a:r>
              <a:rPr lang="en-US" sz="2800" dirty="0"/>
              <a:t>when hemin is provided in the medium. Some </a:t>
            </a:r>
            <a:r>
              <a:rPr lang="en-US" sz="2800" dirty="0" smtClean="0"/>
              <a:t>LAB</a:t>
            </a:r>
            <a:r>
              <a:rPr lang="ar-IQ" sz="2800" dirty="0" smtClean="0"/>
              <a:t> </a:t>
            </a:r>
            <a:r>
              <a:rPr lang="en-US" sz="2800" dirty="0" smtClean="0"/>
              <a:t>produce </a:t>
            </a:r>
            <a:r>
              <a:rPr lang="en-US" sz="2800" dirty="0"/>
              <a:t>only lactate from sugars while others produce </a:t>
            </a:r>
            <a:r>
              <a:rPr lang="en-US" sz="2800" dirty="0" smtClean="0"/>
              <a:t>acetate</a:t>
            </a:r>
            <a:r>
              <a:rPr lang="ar-IQ" sz="2800" dirty="0" smtClean="0"/>
              <a:t> </a:t>
            </a:r>
            <a:r>
              <a:rPr lang="en-US" sz="2800" dirty="0" smtClean="0"/>
              <a:t>and </a:t>
            </a:r>
            <a:r>
              <a:rPr lang="en-US" sz="2800" dirty="0"/>
              <a:t>ethanol in addition to lactate </a:t>
            </a:r>
            <a:r>
              <a:rPr lang="en-US" sz="2800" dirty="0" smtClean="0"/>
              <a:t>.</a:t>
            </a:r>
          </a:p>
          <a:p>
            <a:r>
              <a:rPr lang="en-US" sz="2800" dirty="0" smtClean="0"/>
              <a:t>The </a:t>
            </a:r>
            <a:r>
              <a:rPr lang="en-US" sz="2800" dirty="0"/>
              <a:t>former are </a:t>
            </a:r>
            <a:r>
              <a:rPr lang="en-US" sz="2800" dirty="0" smtClean="0"/>
              <a:t>referred to </a:t>
            </a:r>
            <a:r>
              <a:rPr lang="en-US" sz="2800" dirty="0"/>
              <a:t>as </a:t>
            </a:r>
            <a:r>
              <a:rPr lang="en-US" sz="2800" dirty="0" smtClean="0">
                <a:solidFill>
                  <a:srgbClr val="C00000"/>
                </a:solidFill>
              </a:rPr>
              <a:t>homo fermentative </a:t>
            </a:r>
            <a:r>
              <a:rPr lang="en-US" sz="2800" dirty="0">
                <a:solidFill>
                  <a:srgbClr val="C00000"/>
                </a:solidFill>
              </a:rPr>
              <a:t>and the latter </a:t>
            </a:r>
            <a:r>
              <a:rPr lang="en-US" sz="2800" dirty="0" smtClean="0">
                <a:solidFill>
                  <a:srgbClr val="C00000"/>
                </a:solidFill>
              </a:rPr>
              <a:t>hetero fermentative LAB. </a:t>
            </a:r>
            <a:r>
              <a:rPr lang="en-US" sz="2800" dirty="0" smtClean="0"/>
              <a:t>Homo fermentative </a:t>
            </a:r>
            <a:r>
              <a:rPr lang="en-US" sz="2800" dirty="0"/>
              <a:t>LAB ferment sugars through the EMP </a:t>
            </a:r>
            <a:r>
              <a:rPr lang="en-US" sz="2800" dirty="0" smtClean="0"/>
              <a:t>pathway and hetero fermentative </a:t>
            </a:r>
            <a:r>
              <a:rPr lang="en-US" sz="2800" dirty="0"/>
              <a:t>LAB ferment sugars through the </a:t>
            </a:r>
            <a:r>
              <a:rPr lang="en-US" sz="2800" dirty="0" smtClean="0"/>
              <a:t>phosphoketolase pathway</a:t>
            </a:r>
            <a:endParaRPr lang="en-US" sz="2800" dirty="0"/>
          </a:p>
        </p:txBody>
      </p:sp>
    </p:spTree>
    <p:extLst>
      <p:ext uri="{BB962C8B-B14F-4D97-AF65-F5344CB8AC3E}">
        <p14:creationId xmlns:p14="http://schemas.microsoft.com/office/powerpoint/2010/main" val="2570931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0627" y="462194"/>
            <a:ext cx="11685319" cy="3970318"/>
          </a:xfrm>
          <a:prstGeom prst="rect">
            <a:avLst/>
          </a:prstGeom>
        </p:spPr>
        <p:txBody>
          <a:bodyPr wrap="square">
            <a:spAutoFit/>
          </a:bodyPr>
          <a:lstStyle/>
          <a:p>
            <a:pPr algn="just"/>
            <a:r>
              <a:rPr lang="en-US" sz="2800" b="1" dirty="0">
                <a:solidFill>
                  <a:srgbClr val="FF0000"/>
                </a:solidFill>
              </a:rPr>
              <a:t>Homolactate fermentation</a:t>
            </a:r>
          </a:p>
          <a:p>
            <a:pPr algn="just"/>
            <a:r>
              <a:rPr lang="en-US" sz="2800" dirty="0" smtClean="0"/>
              <a:t>Homo fermentative </a:t>
            </a:r>
            <a:r>
              <a:rPr lang="en-US" sz="2800" dirty="0"/>
              <a:t>LAB include most species of </a:t>
            </a:r>
            <a:r>
              <a:rPr lang="en-US" sz="2800" b="1" dirty="0">
                <a:solidFill>
                  <a:srgbClr val="00B050"/>
                </a:solidFill>
              </a:rPr>
              <a:t>Lactobacillus,</a:t>
            </a:r>
          </a:p>
          <a:p>
            <a:pPr algn="just"/>
            <a:r>
              <a:rPr lang="en-US" sz="2800" b="1" dirty="0" err="1">
                <a:solidFill>
                  <a:srgbClr val="00B050"/>
                </a:solidFill>
              </a:rPr>
              <a:t>Sporolactobacillus</a:t>
            </a:r>
            <a:r>
              <a:rPr lang="en-US" sz="2800" b="1" dirty="0">
                <a:solidFill>
                  <a:srgbClr val="00B050"/>
                </a:solidFill>
              </a:rPr>
              <a:t>, </a:t>
            </a:r>
            <a:r>
              <a:rPr lang="en-US" sz="2800" b="1" dirty="0" err="1">
                <a:solidFill>
                  <a:srgbClr val="00B050"/>
                </a:solidFill>
              </a:rPr>
              <a:t>Pediococcus</a:t>
            </a:r>
            <a:r>
              <a:rPr lang="en-US" sz="2800" b="1" dirty="0">
                <a:solidFill>
                  <a:srgbClr val="00B050"/>
                </a:solidFill>
              </a:rPr>
              <a:t>, Enterococcus and </a:t>
            </a:r>
            <a:r>
              <a:rPr lang="en-US" sz="2800" b="1" dirty="0" err="1">
                <a:solidFill>
                  <a:srgbClr val="00B050"/>
                </a:solidFill>
              </a:rPr>
              <a:t>Lactococcus</a:t>
            </a:r>
            <a:r>
              <a:rPr lang="en-US" sz="2800" dirty="0"/>
              <a:t>. </a:t>
            </a:r>
            <a:r>
              <a:rPr lang="en-US" sz="2800" dirty="0">
                <a:solidFill>
                  <a:srgbClr val="C00000"/>
                </a:solidFill>
              </a:rPr>
              <a:t>They use</a:t>
            </a:r>
          </a:p>
          <a:p>
            <a:pPr algn="just"/>
            <a:r>
              <a:rPr lang="en-US" sz="2800" dirty="0">
                <a:solidFill>
                  <a:srgbClr val="C00000"/>
                </a:solidFill>
              </a:rPr>
              <a:t>hexoses through the EMP pathway to generate ATP</a:t>
            </a:r>
            <a:r>
              <a:rPr lang="en-US" sz="2800" dirty="0"/>
              <a:t>. </a:t>
            </a:r>
            <a:r>
              <a:rPr lang="en-US" sz="2800" b="1" dirty="0">
                <a:solidFill>
                  <a:schemeClr val="accent5">
                    <a:lumMod val="60000"/>
                    <a:lumOff val="40000"/>
                  </a:schemeClr>
                </a:solidFill>
              </a:rPr>
              <a:t>Lactate </a:t>
            </a:r>
            <a:r>
              <a:rPr lang="en-US" sz="2800" b="1" dirty="0" smtClean="0">
                <a:solidFill>
                  <a:schemeClr val="accent5">
                    <a:lumMod val="60000"/>
                    <a:lumOff val="40000"/>
                  </a:schemeClr>
                </a:solidFill>
              </a:rPr>
              <a:t>dehydrogenase</a:t>
            </a:r>
          </a:p>
          <a:p>
            <a:pPr algn="just"/>
            <a:endParaRPr lang="en-US" sz="2800" b="1" dirty="0">
              <a:solidFill>
                <a:schemeClr val="accent5">
                  <a:lumMod val="60000"/>
                  <a:lumOff val="40000"/>
                </a:schemeClr>
              </a:solidFill>
            </a:endParaRPr>
          </a:p>
          <a:p>
            <a:pPr algn="just"/>
            <a:r>
              <a:rPr lang="en-US" sz="2800" dirty="0" smtClean="0"/>
              <a:t>the </a:t>
            </a:r>
            <a:r>
              <a:rPr lang="en-US" sz="2800" dirty="0"/>
              <a:t>NADH reduced during the </a:t>
            </a:r>
            <a:r>
              <a:rPr lang="en-US" sz="2800" b="1" dirty="0">
                <a:solidFill>
                  <a:srgbClr val="C00000"/>
                </a:solidFill>
              </a:rPr>
              <a:t>EMP pathway </a:t>
            </a:r>
            <a:r>
              <a:rPr lang="en-US" sz="2800" b="1" dirty="0">
                <a:solidFill>
                  <a:srgbClr val="C00000"/>
                </a:solidFill>
              </a:rPr>
              <a:t>reoxidizes </a:t>
            </a:r>
            <a:r>
              <a:rPr lang="en-US" sz="2800" b="1" dirty="0" smtClean="0">
                <a:solidFill>
                  <a:srgbClr val="C00000"/>
                </a:solidFill>
              </a:rPr>
              <a:t>and the </a:t>
            </a:r>
            <a:r>
              <a:rPr lang="en-US" sz="2800" dirty="0"/>
              <a:t>pyruvate </a:t>
            </a:r>
            <a:r>
              <a:rPr lang="en-US" sz="2800" dirty="0" smtClean="0"/>
              <a:t>used  </a:t>
            </a:r>
            <a:r>
              <a:rPr lang="en-US" sz="2800" dirty="0"/>
              <a:t>as the electron acceptor </a:t>
            </a:r>
            <a:r>
              <a:rPr lang="en-US" sz="2800" dirty="0" smtClean="0"/>
              <a:t>.As </a:t>
            </a:r>
            <a:r>
              <a:rPr lang="en-US" sz="2800" dirty="0"/>
              <a:t>fermentation </a:t>
            </a:r>
            <a:r>
              <a:rPr lang="en-US" sz="2800" dirty="0" smtClean="0"/>
              <a:t>proceeds, lactate </a:t>
            </a:r>
            <a:r>
              <a:rPr lang="en-US" sz="2800" dirty="0"/>
              <a:t>is accumulated lowering the intracellular </a:t>
            </a:r>
            <a:r>
              <a:rPr lang="en-US" sz="2800" dirty="0" err="1"/>
              <a:t>pH.</a:t>
            </a:r>
            <a:r>
              <a:rPr lang="en-US" sz="2800" dirty="0"/>
              <a:t> </a:t>
            </a:r>
            <a:r>
              <a:rPr lang="en-US" sz="2800" dirty="0" smtClean="0"/>
              <a:t>Lactate dehydrogenase </a:t>
            </a:r>
            <a:r>
              <a:rPr lang="en-US" sz="2800" dirty="0"/>
              <a:t>is active in acidic conditions producing lactate as </a:t>
            </a:r>
            <a:r>
              <a:rPr lang="en-US" sz="2800" dirty="0" smtClean="0"/>
              <a:t>the major </a:t>
            </a:r>
            <a:r>
              <a:rPr lang="en-US" sz="2800" dirty="0"/>
              <a:t>product. </a:t>
            </a:r>
          </a:p>
        </p:txBody>
      </p:sp>
    </p:spTree>
    <p:extLst>
      <p:ext uri="{BB962C8B-B14F-4D97-AF65-F5344CB8AC3E}">
        <p14:creationId xmlns:p14="http://schemas.microsoft.com/office/powerpoint/2010/main" val="14644338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754" y="275641"/>
            <a:ext cx="10711542" cy="1384995"/>
          </a:xfrm>
          <a:prstGeom prst="rect">
            <a:avLst/>
          </a:prstGeom>
        </p:spPr>
        <p:txBody>
          <a:bodyPr wrap="square">
            <a:spAutoFit/>
          </a:bodyPr>
          <a:lstStyle/>
          <a:p>
            <a:r>
              <a:rPr lang="en-US" sz="2800" b="1" dirty="0" smtClean="0">
                <a:solidFill>
                  <a:srgbClr val="FF0000"/>
                </a:solidFill>
              </a:rPr>
              <a:t>Hetero lactate </a:t>
            </a:r>
            <a:r>
              <a:rPr lang="en-US" sz="2800" b="1" dirty="0">
                <a:solidFill>
                  <a:srgbClr val="FF0000"/>
                </a:solidFill>
              </a:rPr>
              <a:t>fermentation</a:t>
            </a:r>
          </a:p>
          <a:p>
            <a:r>
              <a:rPr lang="en-US" sz="2800" dirty="0"/>
              <a:t>Species of </a:t>
            </a:r>
            <a:r>
              <a:rPr lang="en-US" sz="2800" b="1" i="1" dirty="0">
                <a:solidFill>
                  <a:srgbClr val="00B0F0"/>
                </a:solidFill>
              </a:rPr>
              <a:t>Leuconostoc and Bifidobacterium </a:t>
            </a:r>
            <a:r>
              <a:rPr lang="en-US" sz="2800" dirty="0">
                <a:solidFill>
                  <a:srgbClr val="FF0000"/>
                </a:solidFill>
              </a:rPr>
              <a:t>produce ethanol and </a:t>
            </a:r>
            <a:r>
              <a:rPr lang="en-US" sz="2800" dirty="0" smtClean="0">
                <a:solidFill>
                  <a:srgbClr val="FF0000"/>
                </a:solidFill>
              </a:rPr>
              <a:t>acetate in </a:t>
            </a:r>
            <a:r>
              <a:rPr lang="en-US" sz="2800" dirty="0">
                <a:solidFill>
                  <a:srgbClr val="FF0000"/>
                </a:solidFill>
              </a:rPr>
              <a:t>addition to lactate.</a:t>
            </a:r>
            <a:r>
              <a:rPr lang="en-US" sz="2800" dirty="0"/>
              <a:t> They employ a unique glycolytic pathway</a:t>
            </a:r>
          </a:p>
        </p:txBody>
      </p:sp>
      <p:sp>
        <p:nvSpPr>
          <p:cNvPr id="5" name="Rectangle 4"/>
          <p:cNvSpPr/>
          <p:nvPr/>
        </p:nvSpPr>
        <p:spPr>
          <a:xfrm>
            <a:off x="213756" y="1660636"/>
            <a:ext cx="11895117" cy="3970318"/>
          </a:xfrm>
          <a:prstGeom prst="rect">
            <a:avLst/>
          </a:prstGeom>
        </p:spPr>
        <p:txBody>
          <a:bodyPr wrap="square">
            <a:spAutoFit/>
          </a:bodyPr>
          <a:lstStyle/>
          <a:p>
            <a:r>
              <a:rPr lang="en-US" sz="2800" dirty="0"/>
              <a:t>known as the</a:t>
            </a:r>
            <a:r>
              <a:rPr lang="en-US" sz="2800" b="1" dirty="0">
                <a:solidFill>
                  <a:srgbClr val="FF0000"/>
                </a:solidFill>
              </a:rPr>
              <a:t> phosphoketolase pathway </a:t>
            </a:r>
            <a:r>
              <a:rPr lang="en-US" sz="2800" dirty="0" smtClean="0"/>
              <a:t>. Hetero fermentative </a:t>
            </a:r>
            <a:r>
              <a:rPr lang="en-US" sz="2800" dirty="0"/>
              <a:t>LAB </a:t>
            </a:r>
            <a:r>
              <a:rPr lang="en-US" sz="2800" dirty="0" smtClean="0"/>
              <a:t>like </a:t>
            </a:r>
            <a:r>
              <a:rPr lang="en-US" sz="2800" b="1" i="1" dirty="0" smtClean="0">
                <a:solidFill>
                  <a:srgbClr val="FF0000"/>
                </a:solidFill>
              </a:rPr>
              <a:t>Leuconostoc </a:t>
            </a:r>
            <a:r>
              <a:rPr lang="en-US" sz="2800" b="1" i="1" dirty="0" err="1" smtClean="0">
                <a:solidFill>
                  <a:srgbClr val="FF0000"/>
                </a:solidFill>
              </a:rPr>
              <a:t>mesenteroides</a:t>
            </a:r>
            <a:r>
              <a:rPr lang="en-US" sz="2800" b="1" i="1" dirty="0" smtClean="0">
                <a:solidFill>
                  <a:srgbClr val="FF0000"/>
                </a:solidFill>
              </a:rPr>
              <a:t> </a:t>
            </a:r>
            <a:r>
              <a:rPr lang="en-US" sz="2800" dirty="0" smtClean="0"/>
              <a:t>oxidize </a:t>
            </a:r>
            <a:r>
              <a:rPr lang="en-US" sz="2800" b="1" dirty="0">
                <a:solidFill>
                  <a:srgbClr val="00B0F0"/>
                </a:solidFill>
              </a:rPr>
              <a:t>glucose-6-phosphate to </a:t>
            </a:r>
            <a:r>
              <a:rPr lang="en-US" sz="2800" b="1" dirty="0">
                <a:solidFill>
                  <a:srgbClr val="FF0000"/>
                </a:solidFill>
              </a:rPr>
              <a:t>ribulose-5-phosphate. </a:t>
            </a:r>
            <a:r>
              <a:rPr lang="en-US" sz="2800" b="1" dirty="0" smtClean="0">
                <a:solidFill>
                  <a:srgbClr val="002060"/>
                </a:solidFill>
              </a:rPr>
              <a:t>Epimerase</a:t>
            </a:r>
            <a:r>
              <a:rPr lang="en-US" sz="2800" b="1" dirty="0" smtClean="0">
                <a:solidFill>
                  <a:srgbClr val="00B0F0"/>
                </a:solidFill>
              </a:rPr>
              <a:t> converts </a:t>
            </a:r>
            <a:r>
              <a:rPr lang="en-US" sz="2800" b="1" dirty="0">
                <a:solidFill>
                  <a:srgbClr val="00B0F0"/>
                </a:solidFill>
              </a:rPr>
              <a:t>ribulose-5-phosphate to xylulose-5-phosphate, </a:t>
            </a:r>
            <a:r>
              <a:rPr lang="en-US" sz="2800" b="1" dirty="0" smtClean="0">
                <a:solidFill>
                  <a:srgbClr val="00B0F0"/>
                </a:solidFill>
              </a:rPr>
              <a:t>which then  </a:t>
            </a:r>
            <a:r>
              <a:rPr lang="en-US" sz="2800" b="1" dirty="0" smtClean="0">
                <a:solidFill>
                  <a:srgbClr val="00B0F0"/>
                </a:solidFill>
              </a:rPr>
              <a:t>cleavage to </a:t>
            </a:r>
            <a:r>
              <a:rPr lang="en-US" sz="2800" b="1" dirty="0">
                <a:solidFill>
                  <a:srgbClr val="00B0F0"/>
                </a:solidFill>
              </a:rPr>
              <a:t>glyceraldehyde-3-phosphate and acetyl-phosphate by </a:t>
            </a:r>
            <a:r>
              <a:rPr lang="en-US" sz="2800" b="1" dirty="0" smtClean="0">
                <a:solidFill>
                  <a:srgbClr val="00B0F0"/>
                </a:solidFill>
              </a:rPr>
              <a:t>the action </a:t>
            </a:r>
            <a:r>
              <a:rPr lang="en-US" sz="2800" b="1" dirty="0">
                <a:solidFill>
                  <a:srgbClr val="00B0F0"/>
                </a:solidFill>
              </a:rPr>
              <a:t>of phosphoketolase.</a:t>
            </a:r>
            <a:r>
              <a:rPr lang="en-US" sz="2800" dirty="0"/>
              <a:t> </a:t>
            </a:r>
            <a:endParaRPr lang="en-US" sz="2800" dirty="0" smtClean="0"/>
          </a:p>
          <a:p>
            <a:r>
              <a:rPr lang="en-US" sz="2800" dirty="0" smtClean="0">
                <a:solidFill>
                  <a:srgbClr val="FF0000"/>
                </a:solidFill>
              </a:rPr>
              <a:t>Glyceraldehyde-3-phosphate</a:t>
            </a:r>
            <a:r>
              <a:rPr lang="en-US" sz="2800" dirty="0" smtClean="0"/>
              <a:t> </a:t>
            </a:r>
            <a:r>
              <a:rPr lang="en-US" sz="2800" dirty="0"/>
              <a:t>is </a:t>
            </a:r>
            <a:r>
              <a:rPr lang="en-US" sz="2800" dirty="0" smtClean="0"/>
              <a:t>metabolized to </a:t>
            </a:r>
            <a:r>
              <a:rPr lang="en-US" sz="2800" dirty="0"/>
              <a:t>lactate as in the homolactate fermentation </a:t>
            </a:r>
            <a:r>
              <a:rPr lang="en-US" sz="2800" dirty="0" smtClean="0"/>
              <a:t>generating ATP</a:t>
            </a:r>
            <a:r>
              <a:rPr lang="en-US" sz="2800" dirty="0"/>
              <a:t>. Acetyl-phosphate is reduced to ethanol acting as the </a:t>
            </a:r>
            <a:r>
              <a:rPr lang="en-US" sz="2800" dirty="0" smtClean="0"/>
              <a:t>electron acceptor </a:t>
            </a:r>
            <a:r>
              <a:rPr lang="en-US" sz="2800" dirty="0"/>
              <a:t>to oxidize the NADH reduced in the </a:t>
            </a:r>
            <a:r>
              <a:rPr lang="en-US" sz="2800" dirty="0" smtClean="0"/>
              <a:t>glucose-6-phosphate oxidation </a:t>
            </a:r>
            <a:r>
              <a:rPr lang="en-US" sz="2800" dirty="0"/>
              <a:t>process. One ATP per hexose is available from </a:t>
            </a:r>
            <a:r>
              <a:rPr lang="en-US" sz="2800" dirty="0" smtClean="0"/>
              <a:t>this fermentation</a:t>
            </a:r>
            <a:r>
              <a:rPr lang="en-US" sz="2800" dirty="0"/>
              <a:t>.</a:t>
            </a:r>
          </a:p>
        </p:txBody>
      </p:sp>
    </p:spTree>
    <p:extLst>
      <p:ext uri="{BB962C8B-B14F-4D97-AF65-F5344CB8AC3E}">
        <p14:creationId xmlns:p14="http://schemas.microsoft.com/office/powerpoint/2010/main" val="28856042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6567" y="0"/>
            <a:ext cx="11442033" cy="1569660"/>
          </a:xfrm>
          <a:prstGeom prst="rect">
            <a:avLst/>
          </a:prstGeom>
        </p:spPr>
        <p:txBody>
          <a:bodyPr wrap="square">
            <a:spAutoFit/>
          </a:bodyPr>
          <a:lstStyle/>
          <a:p>
            <a:r>
              <a:rPr lang="en-US" sz="2400" b="1" dirty="0">
                <a:solidFill>
                  <a:srgbClr val="FF0000"/>
                </a:solidFill>
              </a:rPr>
              <a:t>Pentoses </a:t>
            </a:r>
            <a:r>
              <a:rPr lang="en-US" sz="2400" dirty="0"/>
              <a:t>are converted to xylulose-5-phosphate without </a:t>
            </a:r>
            <a:r>
              <a:rPr lang="en-US" sz="2400" dirty="0" smtClean="0"/>
              <a:t>reducing NAD+ . </a:t>
            </a:r>
            <a:r>
              <a:rPr lang="en-US" sz="2400" dirty="0"/>
              <a:t>In this case, acetyl-phosphate is not used as the </a:t>
            </a:r>
            <a:r>
              <a:rPr lang="en-US" sz="2400" dirty="0" smtClean="0"/>
              <a:t>electron acceptor </a:t>
            </a:r>
            <a:r>
              <a:rPr lang="en-US" sz="2400" dirty="0"/>
              <a:t>but is used to synthesize ATP. </a:t>
            </a:r>
            <a:r>
              <a:rPr lang="en-US" sz="2400" i="1" dirty="0"/>
              <a:t>Leuconostoc </a:t>
            </a:r>
            <a:r>
              <a:rPr lang="en-US" sz="2400" i="1" dirty="0" err="1" smtClean="0"/>
              <a:t>mesenteroides</a:t>
            </a:r>
            <a:r>
              <a:rPr lang="en-US" sz="2400" i="1" dirty="0" smtClean="0"/>
              <a:t> </a:t>
            </a:r>
            <a:r>
              <a:rPr lang="en-US" sz="2400" dirty="0" smtClean="0"/>
              <a:t>synthesizes </a:t>
            </a:r>
            <a:r>
              <a:rPr lang="en-US" sz="2400" dirty="0"/>
              <a:t>1 ATP from a molecule of hexose and 2 ATP from a</a:t>
            </a:r>
          </a:p>
          <a:p>
            <a:r>
              <a:rPr lang="en-US" sz="2400" dirty="0"/>
              <a:t>molecule of pentose.</a:t>
            </a:r>
          </a:p>
        </p:txBody>
      </p:sp>
      <p:sp>
        <p:nvSpPr>
          <p:cNvPr id="5" name="Rectangle 4"/>
          <p:cNvSpPr/>
          <p:nvPr/>
        </p:nvSpPr>
        <p:spPr>
          <a:xfrm>
            <a:off x="216567" y="1889281"/>
            <a:ext cx="11815012" cy="3108543"/>
          </a:xfrm>
          <a:prstGeom prst="rect">
            <a:avLst/>
          </a:prstGeom>
        </p:spPr>
        <p:txBody>
          <a:bodyPr wrap="square">
            <a:spAutoFit/>
          </a:bodyPr>
          <a:lstStyle/>
          <a:p>
            <a:r>
              <a:rPr lang="en-US" sz="2800" b="1" i="1" dirty="0">
                <a:solidFill>
                  <a:srgbClr val="FF0000"/>
                </a:solidFill>
              </a:rPr>
              <a:t>Bifidobacterium </a:t>
            </a:r>
            <a:r>
              <a:rPr lang="en-US" sz="2800" b="1" i="1" dirty="0" err="1">
                <a:solidFill>
                  <a:srgbClr val="FF0000"/>
                </a:solidFill>
              </a:rPr>
              <a:t>bifidum</a:t>
            </a:r>
            <a:r>
              <a:rPr lang="en-US" sz="2800" b="1" i="1" dirty="0">
                <a:solidFill>
                  <a:srgbClr val="FF0000"/>
                </a:solidFill>
              </a:rPr>
              <a:t> </a:t>
            </a:r>
            <a:r>
              <a:rPr lang="en-US" sz="2800" dirty="0"/>
              <a:t>ferments 2 molecules of hexose to 2 </a:t>
            </a:r>
            <a:r>
              <a:rPr lang="en-US" sz="2800" dirty="0" smtClean="0"/>
              <a:t>molecules of </a:t>
            </a:r>
            <a:r>
              <a:rPr lang="en-US" sz="2800" dirty="0"/>
              <a:t>lactate and 3 molecules of acetate employing two </a:t>
            </a:r>
            <a:r>
              <a:rPr lang="en-US" sz="2800" dirty="0" smtClean="0"/>
              <a:t>separate </a:t>
            </a:r>
            <a:r>
              <a:rPr lang="en-US" sz="2800" dirty="0" err="1" smtClean="0"/>
              <a:t>phosphoketolases</a:t>
            </a:r>
            <a:r>
              <a:rPr lang="en-US" sz="2800" dirty="0"/>
              <a:t>, one active on fructose-6-phosphate and the other </a:t>
            </a:r>
            <a:r>
              <a:rPr lang="en-US" sz="2800" dirty="0" smtClean="0"/>
              <a:t>on xylulose-5-phosphate .This </a:t>
            </a:r>
            <a:r>
              <a:rPr lang="en-US" sz="2800" dirty="0"/>
              <a:t>bacterium </a:t>
            </a:r>
            <a:r>
              <a:rPr lang="en-US" sz="2800" dirty="0" smtClean="0"/>
              <a:t>synthesizes 5 </a:t>
            </a:r>
            <a:r>
              <a:rPr lang="en-US" sz="2800" dirty="0"/>
              <a:t>ATP from 2 molecules of glucose. Since hexose-6-phosphate </a:t>
            </a:r>
            <a:r>
              <a:rPr lang="en-US" sz="2800" dirty="0" smtClean="0"/>
              <a:t>is not </a:t>
            </a:r>
            <a:r>
              <a:rPr lang="en-US" sz="2800" dirty="0"/>
              <a:t>metabolized through a reductive process, acetyl-phosphate is </a:t>
            </a:r>
            <a:r>
              <a:rPr lang="en-US" sz="2800" dirty="0" smtClean="0"/>
              <a:t>used to </a:t>
            </a:r>
            <a:r>
              <a:rPr lang="en-US" sz="2800" dirty="0"/>
              <a:t>synthesize ATP as </a:t>
            </a:r>
            <a:r>
              <a:rPr lang="en-US" sz="2800" dirty="0" smtClean="0"/>
              <a:t>in pentose metabolism by Leuconostoc </a:t>
            </a:r>
            <a:r>
              <a:rPr lang="en-US" sz="2800" dirty="0" err="1" smtClean="0"/>
              <a:t>mesenteroides</a:t>
            </a:r>
            <a:r>
              <a:rPr lang="en-US" sz="2800" dirty="0"/>
              <a:t>.</a:t>
            </a:r>
          </a:p>
        </p:txBody>
      </p:sp>
    </p:spTree>
    <p:extLst>
      <p:ext uri="{BB962C8B-B14F-4D97-AF65-F5344CB8AC3E}">
        <p14:creationId xmlns:p14="http://schemas.microsoft.com/office/powerpoint/2010/main" val="26157747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27512" y="391886"/>
            <a:ext cx="11388436" cy="5510150"/>
          </a:xfrm>
          <a:prstGeom prst="rect">
            <a:avLst/>
          </a:prstGeom>
        </p:spPr>
      </p:pic>
    </p:spTree>
    <p:extLst>
      <p:ext uri="{BB962C8B-B14F-4D97-AF65-F5344CB8AC3E}">
        <p14:creationId xmlns:p14="http://schemas.microsoft.com/office/powerpoint/2010/main" val="428078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383" y="308757"/>
            <a:ext cx="11530941" cy="6222671"/>
          </a:xfrm>
        </p:spPr>
        <p:txBody>
          <a:bodyPr/>
          <a:lstStyle/>
          <a:p>
            <a:pPr marL="0" indent="0">
              <a:buNone/>
            </a:pPr>
            <a:r>
              <a:rPr lang="en-US" dirty="0" smtClean="0">
                <a:solidFill>
                  <a:srgbClr val="FF0000"/>
                </a:solidFill>
              </a:rPr>
              <a:t>Fermentation and anaerobic respiration</a:t>
            </a:r>
          </a:p>
          <a:p>
            <a:pPr marL="0" indent="0">
              <a:buNone/>
            </a:pPr>
            <a:r>
              <a:rPr lang="en-US" dirty="0" smtClean="0">
                <a:solidFill>
                  <a:srgbClr val="00B0F0"/>
                </a:solidFill>
              </a:rPr>
              <a:t>Respiration refers to the reduction of oxygen by electrons from the</a:t>
            </a:r>
          </a:p>
          <a:p>
            <a:pPr marL="0" indent="0">
              <a:buNone/>
            </a:pPr>
            <a:r>
              <a:rPr lang="en-US" dirty="0" smtClean="0">
                <a:solidFill>
                  <a:srgbClr val="00B0F0"/>
                </a:solidFill>
              </a:rPr>
              <a:t>electron transport chains coupled to the generation of a proton motive</a:t>
            </a:r>
          </a:p>
          <a:p>
            <a:pPr marL="0" indent="0">
              <a:buNone/>
            </a:pPr>
            <a:r>
              <a:rPr lang="en-US" dirty="0" smtClean="0">
                <a:solidFill>
                  <a:srgbClr val="00B0F0"/>
                </a:solidFill>
              </a:rPr>
              <a:t>force through electron transport phosphorylation </a:t>
            </a:r>
            <a:r>
              <a:rPr lang="en-US" dirty="0"/>
              <a:t>.</a:t>
            </a:r>
            <a:endParaRPr lang="en-US" dirty="0" smtClean="0"/>
          </a:p>
          <a:p>
            <a:pPr marL="0" indent="0" algn="just">
              <a:buNone/>
            </a:pPr>
            <a:r>
              <a:rPr lang="en-US" dirty="0" smtClean="0">
                <a:solidFill>
                  <a:srgbClr val="FF0000"/>
                </a:solidFill>
              </a:rPr>
              <a:t>Under anaerobic conditions</a:t>
            </a:r>
            <a:r>
              <a:rPr lang="en-US" dirty="0" smtClean="0"/>
              <a:t>, some microorganisms grow using an ETP process with externally supplied oxidized compounds other than oxygen as the terminal electron acceptor. This type of growth is referred to as anaerobic respiration. </a:t>
            </a:r>
            <a:endParaRPr lang="en-US" dirty="0" smtClean="0"/>
          </a:p>
          <a:p>
            <a:pPr marL="0" indent="0" algn="just">
              <a:buNone/>
            </a:pPr>
            <a:r>
              <a:rPr lang="en-US" dirty="0" smtClean="0">
                <a:solidFill>
                  <a:srgbClr val="FF0000"/>
                </a:solidFill>
              </a:rPr>
              <a:t>In </a:t>
            </a:r>
            <a:r>
              <a:rPr lang="en-US" dirty="0" smtClean="0">
                <a:solidFill>
                  <a:srgbClr val="FF0000"/>
                </a:solidFill>
              </a:rPr>
              <a:t>a fermentative process</a:t>
            </a:r>
            <a:r>
              <a:rPr lang="en-US" dirty="0" smtClean="0"/>
              <a:t>, ATP is generated through SLP with the oxidation of electron donors coupled to the reduction of electron carriers such as NAD(P)</a:t>
            </a:r>
            <a:r>
              <a:rPr lang="en-US" baseline="-25000" dirty="0"/>
              <a:t>+</a:t>
            </a:r>
            <a:r>
              <a:rPr lang="en-US" dirty="0" smtClean="0"/>
              <a:t> or Flavin adenine dinucleotide (FAD). The reduced electron carriers are </a:t>
            </a:r>
            <a:r>
              <a:rPr lang="en-US" dirty="0" err="1" smtClean="0"/>
              <a:t>reoxidized</a:t>
            </a:r>
            <a:r>
              <a:rPr lang="en-US" dirty="0"/>
              <a:t> </a:t>
            </a:r>
            <a:r>
              <a:rPr lang="en-US" dirty="0" smtClean="0"/>
              <a:t>reducing the metabolic intermediate</a:t>
            </a:r>
            <a:endParaRPr lang="en-US" dirty="0"/>
          </a:p>
        </p:txBody>
      </p:sp>
    </p:spTree>
    <p:extLst>
      <p:ext uri="{BB962C8B-B14F-4D97-AF65-F5344CB8AC3E}">
        <p14:creationId xmlns:p14="http://schemas.microsoft.com/office/powerpoint/2010/main" val="2641842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88647"/>
            <a:ext cx="11994077" cy="1384995"/>
          </a:xfrm>
          <a:prstGeom prst="rect">
            <a:avLst/>
          </a:prstGeom>
        </p:spPr>
        <p:txBody>
          <a:bodyPr wrap="square">
            <a:spAutoFit/>
          </a:bodyPr>
          <a:lstStyle/>
          <a:p>
            <a:r>
              <a:rPr lang="en-US" sz="2800" dirty="0" smtClean="0"/>
              <a:t>In fermentation, ATP is generated not only through SLP but also by other mechanisms such as the reactions catalyzed by fumarate reductase and Na+ dependent decarboxylase, and lactate </a:t>
            </a:r>
            <a:endParaRPr lang="en-US" sz="2800" dirty="0"/>
          </a:p>
        </p:txBody>
      </p:sp>
      <p:sp>
        <p:nvSpPr>
          <p:cNvPr id="5" name="Rectangle 4"/>
          <p:cNvSpPr/>
          <p:nvPr/>
        </p:nvSpPr>
        <p:spPr>
          <a:xfrm>
            <a:off x="225631" y="2690336"/>
            <a:ext cx="11210307" cy="3539430"/>
          </a:xfrm>
          <a:prstGeom prst="rect">
            <a:avLst/>
          </a:prstGeom>
        </p:spPr>
        <p:txBody>
          <a:bodyPr wrap="square">
            <a:spAutoFit/>
          </a:bodyPr>
          <a:lstStyle/>
          <a:p>
            <a:r>
              <a:rPr lang="en-US" sz="2800" b="1" dirty="0" smtClean="0">
                <a:solidFill>
                  <a:srgbClr val="FF0000"/>
                </a:solidFill>
              </a:rPr>
              <a:t>Hydrogen in fermentation</a:t>
            </a:r>
          </a:p>
          <a:p>
            <a:r>
              <a:rPr lang="en-US" sz="2800" dirty="0" smtClean="0"/>
              <a:t>The product formed/substrate consumed ratio is constant in some</a:t>
            </a:r>
          </a:p>
          <a:p>
            <a:r>
              <a:rPr lang="en-US" sz="2800" dirty="0" smtClean="0"/>
              <a:t>fermentations such as the ethanol and </a:t>
            </a:r>
            <a:r>
              <a:rPr lang="en-US" sz="2800" dirty="0"/>
              <a:t>homolactate  fermentations while it is variable in others such </a:t>
            </a:r>
            <a:r>
              <a:rPr lang="en-US" sz="2800" dirty="0" smtClean="0"/>
              <a:t>as the </a:t>
            </a:r>
            <a:r>
              <a:rPr lang="en-US" sz="2800" dirty="0" err="1"/>
              <a:t>clostridial</a:t>
            </a:r>
            <a:r>
              <a:rPr lang="en-US" sz="2800" dirty="0"/>
              <a:t> fermentation </a:t>
            </a:r>
            <a:r>
              <a:rPr lang="en-US" sz="2800" dirty="0" smtClean="0"/>
              <a:t>.</a:t>
            </a:r>
          </a:p>
          <a:p>
            <a:endParaRPr lang="en-US" sz="2800" dirty="0" smtClean="0"/>
          </a:p>
          <a:p>
            <a:r>
              <a:rPr lang="en-US" sz="2800" dirty="0" smtClean="0"/>
              <a:t>Fermentation processes  with </a:t>
            </a:r>
            <a:r>
              <a:rPr lang="en-US" sz="2800" dirty="0"/>
              <a:t>a constant ratio are referred to as </a:t>
            </a:r>
            <a:r>
              <a:rPr lang="en-US" sz="2800" b="1" dirty="0">
                <a:solidFill>
                  <a:srgbClr val="FF0000"/>
                </a:solidFill>
              </a:rPr>
              <a:t>linear pathways,</a:t>
            </a:r>
            <a:r>
              <a:rPr lang="en-US" sz="2800" dirty="0"/>
              <a:t> while</a:t>
            </a:r>
          </a:p>
          <a:p>
            <a:r>
              <a:rPr lang="en-US" sz="2800" dirty="0"/>
              <a:t>the others are referred to as </a:t>
            </a:r>
            <a:r>
              <a:rPr lang="en-US" sz="2800" b="1" dirty="0">
                <a:solidFill>
                  <a:srgbClr val="FF0000"/>
                </a:solidFill>
              </a:rPr>
              <a:t>branched fermentative </a:t>
            </a:r>
            <a:r>
              <a:rPr lang="en-US" sz="2800" b="1" dirty="0" smtClean="0">
                <a:solidFill>
                  <a:srgbClr val="FF0000"/>
                </a:solidFill>
              </a:rPr>
              <a:t>pathways.</a:t>
            </a:r>
            <a:endParaRPr lang="en-US" sz="2800" b="1" dirty="0">
              <a:solidFill>
                <a:srgbClr val="FF0000"/>
              </a:solidFill>
            </a:endParaRPr>
          </a:p>
        </p:txBody>
      </p:sp>
    </p:spTree>
    <p:extLst>
      <p:ext uri="{BB962C8B-B14F-4D97-AF65-F5344CB8AC3E}">
        <p14:creationId xmlns:p14="http://schemas.microsoft.com/office/powerpoint/2010/main" val="1454467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1677" y="252166"/>
            <a:ext cx="11673445" cy="3108543"/>
          </a:xfrm>
          <a:prstGeom prst="rect">
            <a:avLst/>
          </a:prstGeom>
        </p:spPr>
        <p:txBody>
          <a:bodyPr wrap="square">
            <a:spAutoFit/>
          </a:bodyPr>
          <a:lstStyle/>
          <a:p>
            <a:r>
              <a:rPr lang="en-US" sz="2800" b="1" dirty="0">
                <a:solidFill>
                  <a:srgbClr val="FF0000"/>
                </a:solidFill>
              </a:rPr>
              <a:t>A branched pathway yields more ATP and more </a:t>
            </a:r>
            <a:r>
              <a:rPr lang="en-US" sz="2800" b="1" dirty="0" smtClean="0">
                <a:solidFill>
                  <a:srgbClr val="FF0000"/>
                </a:solidFill>
              </a:rPr>
              <a:t>oxidized products </a:t>
            </a:r>
            <a:r>
              <a:rPr lang="en-US" sz="2800" b="1" dirty="0">
                <a:solidFill>
                  <a:srgbClr val="FF0000"/>
                </a:solidFill>
              </a:rPr>
              <a:t>than a linear pathway. </a:t>
            </a:r>
            <a:endParaRPr lang="en-US" sz="2800" b="1" dirty="0" smtClean="0">
              <a:solidFill>
                <a:srgbClr val="FF0000"/>
              </a:solidFill>
            </a:endParaRPr>
          </a:p>
          <a:p>
            <a:r>
              <a:rPr lang="en-US" sz="2800" dirty="0" smtClean="0"/>
              <a:t>To </a:t>
            </a:r>
            <a:r>
              <a:rPr lang="en-US" sz="2800" dirty="0"/>
              <a:t>produce more </a:t>
            </a:r>
            <a:r>
              <a:rPr lang="en-US" sz="2800" dirty="0" smtClean="0"/>
              <a:t>oxidized products</a:t>
            </a:r>
            <a:r>
              <a:rPr lang="en-US" sz="2800" dirty="0"/>
              <a:t>, a proportion of the reduced electron carriers such </a:t>
            </a:r>
            <a:r>
              <a:rPr lang="en-US" sz="2800" dirty="0" smtClean="0"/>
              <a:t>as NAD(P)H </a:t>
            </a:r>
            <a:r>
              <a:rPr lang="en-US" sz="2800" dirty="0"/>
              <a:t>should be oxidized coupled to the reduction of </a:t>
            </a:r>
            <a:r>
              <a:rPr lang="en-US" sz="2800" dirty="0" smtClean="0"/>
              <a:t>H</a:t>
            </a:r>
            <a:r>
              <a:rPr lang="en-US" sz="2800" baseline="-25000" dirty="0" smtClean="0"/>
              <a:t>+</a:t>
            </a:r>
            <a:r>
              <a:rPr lang="en-US" sz="2800" dirty="0" smtClean="0"/>
              <a:t> </a:t>
            </a:r>
            <a:r>
              <a:rPr lang="en-US" sz="2800" dirty="0"/>
              <a:t>to H2.</a:t>
            </a:r>
          </a:p>
          <a:p>
            <a:r>
              <a:rPr lang="en-US" sz="2800" dirty="0"/>
              <a:t>The formation of products in a branched pathway is dictated by </a:t>
            </a:r>
            <a:r>
              <a:rPr lang="en-US" sz="2800" dirty="0" smtClean="0"/>
              <a:t>them environmental </a:t>
            </a:r>
            <a:r>
              <a:rPr lang="en-US" sz="2800" dirty="0"/>
              <a:t>growth conditions, especially the hydrogen </a:t>
            </a:r>
            <a:r>
              <a:rPr lang="en-US" sz="2800" dirty="0" smtClean="0"/>
              <a:t>partial pressure</a:t>
            </a:r>
            <a:r>
              <a:rPr lang="en-US" sz="2800" dirty="0"/>
              <a:t>.</a:t>
            </a:r>
          </a:p>
        </p:txBody>
      </p:sp>
    </p:spTree>
    <p:extLst>
      <p:ext uri="{BB962C8B-B14F-4D97-AF65-F5344CB8AC3E}">
        <p14:creationId xmlns:p14="http://schemas.microsoft.com/office/powerpoint/2010/main" val="1059015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002" y="1047814"/>
            <a:ext cx="11685320" cy="2246769"/>
          </a:xfrm>
          <a:prstGeom prst="rect">
            <a:avLst/>
          </a:prstGeom>
        </p:spPr>
        <p:txBody>
          <a:bodyPr wrap="square">
            <a:spAutoFit/>
          </a:bodyPr>
          <a:lstStyle/>
          <a:p>
            <a:r>
              <a:rPr lang="en-US" sz="2800" dirty="0"/>
              <a:t>microbes are </a:t>
            </a:r>
            <a:r>
              <a:rPr lang="en-US" sz="2800" dirty="0" smtClean="0"/>
              <a:t>classified according </a:t>
            </a:r>
            <a:r>
              <a:rPr lang="en-US" sz="2800" dirty="0"/>
              <a:t>to their response to molecular oxygen (O2) into </a:t>
            </a:r>
            <a:r>
              <a:rPr lang="en-US" sz="2800" dirty="0" smtClean="0"/>
              <a:t>aerobes, facultative </a:t>
            </a:r>
            <a:r>
              <a:rPr lang="en-US" sz="2800" dirty="0"/>
              <a:t>anaerobes and obligate anaerobes. </a:t>
            </a:r>
            <a:r>
              <a:rPr lang="en-US" sz="2800" b="1" dirty="0" err="1">
                <a:solidFill>
                  <a:srgbClr val="FF0000"/>
                </a:solidFill>
              </a:rPr>
              <a:t>Aerotolerant</a:t>
            </a:r>
            <a:r>
              <a:rPr lang="en-US" sz="2800" b="1" dirty="0">
                <a:solidFill>
                  <a:srgbClr val="FF0000"/>
                </a:solidFill>
              </a:rPr>
              <a:t> </a:t>
            </a:r>
            <a:r>
              <a:rPr lang="en-US" sz="2800" b="1" dirty="0" smtClean="0">
                <a:solidFill>
                  <a:srgbClr val="FF0000"/>
                </a:solidFill>
              </a:rPr>
              <a:t>obligate anaerobes </a:t>
            </a:r>
            <a:r>
              <a:rPr lang="en-US" sz="2800" dirty="0"/>
              <a:t>are distinguished from </a:t>
            </a:r>
            <a:r>
              <a:rPr lang="en-US" sz="2800" b="1" dirty="0">
                <a:solidFill>
                  <a:srgbClr val="FF0000"/>
                </a:solidFill>
              </a:rPr>
              <a:t>strict anaerobes </a:t>
            </a:r>
            <a:r>
              <a:rPr lang="en-US" sz="2800" dirty="0"/>
              <a:t>among the obligate</a:t>
            </a:r>
          </a:p>
          <a:p>
            <a:r>
              <a:rPr lang="en-US" sz="2800" dirty="0"/>
              <a:t>anaerobes. O2 comprises about 20% of air, and </a:t>
            </a:r>
            <a:r>
              <a:rPr lang="en-US" sz="2800" dirty="0" smtClean="0"/>
              <a:t>air-saturated liquid </a:t>
            </a:r>
            <a:r>
              <a:rPr lang="en-US" sz="2800" dirty="0"/>
              <a:t>media contains about 7–8 mg/l O2 at ambient temperature.</a:t>
            </a:r>
          </a:p>
        </p:txBody>
      </p:sp>
      <p:sp>
        <p:nvSpPr>
          <p:cNvPr id="5" name="Rectangle 4"/>
          <p:cNvSpPr/>
          <p:nvPr/>
        </p:nvSpPr>
        <p:spPr>
          <a:xfrm>
            <a:off x="399396" y="453633"/>
            <a:ext cx="5123839" cy="523220"/>
          </a:xfrm>
          <a:prstGeom prst="rect">
            <a:avLst/>
          </a:prstGeom>
        </p:spPr>
        <p:txBody>
          <a:bodyPr wrap="none">
            <a:spAutoFit/>
          </a:bodyPr>
          <a:lstStyle/>
          <a:p>
            <a:r>
              <a:rPr lang="en-US" sz="2800" b="1" dirty="0">
                <a:solidFill>
                  <a:srgbClr val="FF0000"/>
                </a:solidFill>
              </a:rPr>
              <a:t>Molecular oxygen and anaerobes</a:t>
            </a:r>
          </a:p>
        </p:txBody>
      </p:sp>
      <p:sp>
        <p:nvSpPr>
          <p:cNvPr id="6" name="Rectangle 5"/>
          <p:cNvSpPr/>
          <p:nvPr/>
        </p:nvSpPr>
        <p:spPr>
          <a:xfrm>
            <a:off x="399396" y="3608880"/>
            <a:ext cx="11475929" cy="2246769"/>
          </a:xfrm>
          <a:prstGeom prst="rect">
            <a:avLst/>
          </a:prstGeom>
        </p:spPr>
        <p:txBody>
          <a:bodyPr wrap="square">
            <a:spAutoFit/>
          </a:bodyPr>
          <a:lstStyle/>
          <a:p>
            <a:pPr algn="just"/>
            <a:r>
              <a:rPr lang="en-US" sz="2800" b="1" dirty="0">
                <a:solidFill>
                  <a:srgbClr val="FF0000"/>
                </a:solidFill>
              </a:rPr>
              <a:t>Microaerophiles</a:t>
            </a:r>
            <a:r>
              <a:rPr lang="en-US" sz="2800" dirty="0"/>
              <a:t> use O2 as their electron acceptor at a low </a:t>
            </a:r>
            <a:r>
              <a:rPr lang="en-US" sz="2800" dirty="0" smtClean="0"/>
              <a:t>dissolved O2 </a:t>
            </a:r>
            <a:r>
              <a:rPr lang="en-US" sz="2800" dirty="0"/>
              <a:t>concentration of 0.1–3 mg/l O2, but they cannot grow above </a:t>
            </a:r>
            <a:r>
              <a:rPr lang="en-US" sz="2800" dirty="0" smtClean="0"/>
              <a:t>this concentration</a:t>
            </a:r>
            <a:r>
              <a:rPr lang="en-US" sz="2800" dirty="0"/>
              <a:t>. </a:t>
            </a:r>
            <a:r>
              <a:rPr lang="en-US" sz="2800" dirty="0">
                <a:solidFill>
                  <a:srgbClr val="0070C0"/>
                </a:solidFill>
              </a:rPr>
              <a:t>Strict anaerobes and </a:t>
            </a:r>
            <a:r>
              <a:rPr lang="en-US" sz="2800" dirty="0" err="1">
                <a:solidFill>
                  <a:srgbClr val="0070C0"/>
                </a:solidFill>
              </a:rPr>
              <a:t>microaerophiles</a:t>
            </a:r>
            <a:r>
              <a:rPr lang="en-US" sz="2800" dirty="0">
                <a:solidFill>
                  <a:srgbClr val="0070C0"/>
                </a:solidFill>
              </a:rPr>
              <a:t> are inhibited </a:t>
            </a:r>
            <a:r>
              <a:rPr lang="en-US" sz="2800" dirty="0" smtClean="0">
                <a:solidFill>
                  <a:srgbClr val="0070C0"/>
                </a:solidFill>
              </a:rPr>
              <a:t>by molecular </a:t>
            </a:r>
            <a:r>
              <a:rPr lang="en-US" sz="2800" dirty="0">
                <a:solidFill>
                  <a:srgbClr val="0070C0"/>
                </a:solidFill>
              </a:rPr>
              <a:t>oxygen or its metabolites</a:t>
            </a:r>
            <a:r>
              <a:rPr lang="en-US" sz="2800" dirty="0"/>
              <a:t>. </a:t>
            </a:r>
            <a:r>
              <a:rPr lang="en-US" sz="2800" dirty="0">
                <a:solidFill>
                  <a:srgbClr val="FF0000"/>
                </a:solidFill>
              </a:rPr>
              <a:t>Several hypotheses have been</a:t>
            </a:r>
          </a:p>
          <a:p>
            <a:pPr algn="just"/>
            <a:r>
              <a:rPr lang="en-US" sz="2800" dirty="0">
                <a:solidFill>
                  <a:srgbClr val="FF0000"/>
                </a:solidFill>
              </a:rPr>
              <a:t>proposed to explain the inhibitory mechanism.</a:t>
            </a:r>
          </a:p>
        </p:txBody>
      </p:sp>
    </p:spTree>
    <p:extLst>
      <p:ext uri="{BB962C8B-B14F-4D97-AF65-F5344CB8AC3E}">
        <p14:creationId xmlns:p14="http://schemas.microsoft.com/office/powerpoint/2010/main" val="831466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4386" y="224412"/>
            <a:ext cx="11554690" cy="1815882"/>
          </a:xfrm>
          <a:prstGeom prst="rect">
            <a:avLst/>
          </a:prstGeom>
        </p:spPr>
        <p:txBody>
          <a:bodyPr wrap="square">
            <a:spAutoFit/>
          </a:bodyPr>
          <a:lstStyle/>
          <a:p>
            <a:r>
              <a:rPr lang="en-US" sz="2800" dirty="0"/>
              <a:t>Molecular oxygen reacts </a:t>
            </a:r>
            <a:r>
              <a:rPr lang="en-US" sz="2800" dirty="0">
                <a:solidFill>
                  <a:srgbClr val="FF0000"/>
                </a:solidFill>
              </a:rPr>
              <a:t>with </a:t>
            </a:r>
            <a:r>
              <a:rPr lang="en-US" sz="2800" dirty="0" smtClean="0">
                <a:solidFill>
                  <a:srgbClr val="FF0000"/>
                </a:solidFill>
              </a:rPr>
              <a:t>reduced </a:t>
            </a:r>
            <a:r>
              <a:rPr lang="en-US" sz="2800" dirty="0" err="1" smtClean="0">
                <a:solidFill>
                  <a:srgbClr val="FF0000"/>
                </a:solidFill>
              </a:rPr>
              <a:t>flavoproteins</a:t>
            </a:r>
            <a:r>
              <a:rPr lang="en-US" sz="2800" dirty="0" smtClean="0">
                <a:solidFill>
                  <a:srgbClr val="FF0000"/>
                </a:solidFill>
              </a:rPr>
              <a:t>, Fe-S proteins and cytochromes to be reduced to hydrogen peroxide (H2O2) or superoxide (O2). </a:t>
            </a:r>
            <a:r>
              <a:rPr lang="en-US" sz="2800" dirty="0"/>
              <a:t>These are very strong </a:t>
            </a:r>
            <a:r>
              <a:rPr lang="en-US" sz="2800" dirty="0" smtClean="0"/>
              <a:t>oxidants with </a:t>
            </a:r>
            <a:r>
              <a:rPr lang="en-US" sz="2800" dirty="0"/>
              <a:t>high redox potentials </a:t>
            </a:r>
            <a:r>
              <a:rPr lang="en-US" sz="2800" dirty="0" smtClean="0"/>
              <a:t>and </a:t>
            </a:r>
            <a:r>
              <a:rPr lang="en-US" sz="2800" dirty="0"/>
              <a:t>destroy cellular polymers such as DNA, </a:t>
            </a:r>
            <a:r>
              <a:rPr lang="en-US" sz="2800" dirty="0" smtClean="0"/>
              <a:t>RNA, proteins </a:t>
            </a:r>
            <a:r>
              <a:rPr lang="en-US" sz="2800" dirty="0"/>
              <a:t>and other essential components.</a:t>
            </a:r>
          </a:p>
        </p:txBody>
      </p:sp>
      <p:sp>
        <p:nvSpPr>
          <p:cNvPr id="9" name="Rectangle 8"/>
          <p:cNvSpPr/>
          <p:nvPr/>
        </p:nvSpPr>
        <p:spPr>
          <a:xfrm>
            <a:off x="0" y="2317043"/>
            <a:ext cx="11863450" cy="1815882"/>
          </a:xfrm>
          <a:prstGeom prst="rect">
            <a:avLst/>
          </a:prstGeom>
        </p:spPr>
        <p:txBody>
          <a:bodyPr wrap="square">
            <a:spAutoFit/>
          </a:bodyPr>
          <a:lstStyle/>
          <a:p>
            <a:r>
              <a:rPr lang="en-US" sz="2800" b="1" dirty="0" smtClean="0">
                <a:solidFill>
                  <a:srgbClr val="FF0000"/>
                </a:solidFill>
              </a:rPr>
              <a:t>                                          </a:t>
            </a:r>
            <a:r>
              <a:rPr lang="en-US" sz="2800" dirty="0" smtClean="0">
                <a:solidFill>
                  <a:srgbClr val="FF0000"/>
                </a:solidFill>
              </a:rPr>
              <a:t>anaerobes</a:t>
            </a:r>
            <a:r>
              <a:rPr lang="en-US" sz="2800" b="1" dirty="0" smtClean="0">
                <a:solidFill>
                  <a:srgbClr val="FF0000"/>
                </a:solidFill>
              </a:rPr>
              <a:t> </a:t>
            </a:r>
            <a:r>
              <a:rPr lang="en-US" sz="2800" dirty="0" smtClean="0"/>
              <a:t>therefore </a:t>
            </a:r>
            <a:r>
              <a:rPr lang="en-US" sz="2800" dirty="0"/>
              <a:t>possess enzymes which detoxify them. </a:t>
            </a:r>
            <a:r>
              <a:rPr lang="en-US" sz="2800" dirty="0" smtClean="0"/>
              <a:t>These enzymes are </a:t>
            </a:r>
            <a:r>
              <a:rPr lang="en-US" sz="2800" b="1" dirty="0">
                <a:solidFill>
                  <a:schemeClr val="accent5">
                    <a:lumMod val="60000"/>
                    <a:lumOff val="40000"/>
                  </a:schemeClr>
                </a:solidFill>
              </a:rPr>
              <a:t>superoxide dismutase (SOD) and </a:t>
            </a:r>
            <a:r>
              <a:rPr lang="en-US" sz="2800" b="1" dirty="0" smtClean="0">
                <a:solidFill>
                  <a:schemeClr val="accent5">
                    <a:lumMod val="60000"/>
                    <a:lumOff val="40000"/>
                  </a:schemeClr>
                </a:solidFill>
              </a:rPr>
              <a:t>catalase</a:t>
            </a:r>
            <a:endParaRPr lang="en-US" sz="2800" b="1" dirty="0">
              <a:solidFill>
                <a:schemeClr val="accent5">
                  <a:lumMod val="60000"/>
                  <a:lumOff val="40000"/>
                </a:schemeClr>
              </a:solidFill>
            </a:endParaRPr>
          </a:p>
          <a:p>
            <a:r>
              <a:rPr lang="en-US" sz="2800" b="1" dirty="0">
                <a:solidFill>
                  <a:schemeClr val="accent5">
                    <a:lumMod val="60000"/>
                    <a:lumOff val="40000"/>
                  </a:schemeClr>
                </a:solidFill>
              </a:rPr>
              <a:t>Peroxidase </a:t>
            </a:r>
            <a:r>
              <a:rPr lang="en-US" sz="2800" dirty="0"/>
              <a:t>is another enzyme that removes hydrogen peroxide. The</a:t>
            </a:r>
          </a:p>
          <a:p>
            <a:r>
              <a:rPr lang="en-US" sz="2800" dirty="0"/>
              <a:t>reactions are:</a:t>
            </a:r>
          </a:p>
        </p:txBody>
      </p:sp>
      <p:pic>
        <p:nvPicPr>
          <p:cNvPr id="10" name="Picture 9"/>
          <p:cNvPicPr>
            <a:picLocks noChangeAspect="1"/>
          </p:cNvPicPr>
          <p:nvPr/>
        </p:nvPicPr>
        <p:blipFill>
          <a:blip r:embed="rId2"/>
          <a:stretch>
            <a:fillRect/>
          </a:stretch>
        </p:blipFill>
        <p:spPr>
          <a:xfrm>
            <a:off x="344386" y="2232080"/>
            <a:ext cx="3244975" cy="755970"/>
          </a:xfrm>
          <a:prstGeom prst="rect">
            <a:avLst/>
          </a:prstGeom>
        </p:spPr>
      </p:pic>
    </p:spTree>
    <p:extLst>
      <p:ext uri="{BB962C8B-B14F-4D97-AF65-F5344CB8AC3E}">
        <p14:creationId xmlns:p14="http://schemas.microsoft.com/office/powerpoint/2010/main" val="3105946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93174" y="180776"/>
            <a:ext cx="6792686" cy="2410691"/>
          </a:xfrm>
          <a:prstGeom prst="rect">
            <a:avLst/>
          </a:prstGeom>
        </p:spPr>
      </p:pic>
      <p:sp>
        <p:nvSpPr>
          <p:cNvPr id="6" name="Rectangle 5"/>
          <p:cNvSpPr/>
          <p:nvPr/>
        </p:nvSpPr>
        <p:spPr>
          <a:xfrm>
            <a:off x="213756" y="2567717"/>
            <a:ext cx="11530940" cy="1815882"/>
          </a:xfrm>
          <a:prstGeom prst="rect">
            <a:avLst/>
          </a:prstGeom>
        </p:spPr>
        <p:txBody>
          <a:bodyPr wrap="square">
            <a:spAutoFit/>
          </a:bodyPr>
          <a:lstStyle/>
          <a:p>
            <a:r>
              <a:rPr lang="en-US" sz="2800" dirty="0">
                <a:solidFill>
                  <a:srgbClr val="FF0000"/>
                </a:solidFill>
              </a:rPr>
              <a:t>Strict anaerobes </a:t>
            </a:r>
            <a:r>
              <a:rPr lang="en-US" sz="2800" dirty="0"/>
              <a:t>have been thought to be sensitive against </a:t>
            </a:r>
            <a:r>
              <a:rPr lang="en-US" sz="2800" dirty="0" smtClean="0"/>
              <a:t>O2 because </a:t>
            </a:r>
            <a:r>
              <a:rPr lang="en-US" sz="2800" dirty="0"/>
              <a:t>they do not possess SOD and catalase. This is true in </a:t>
            </a:r>
            <a:r>
              <a:rPr lang="en-US" sz="2800" dirty="0" smtClean="0"/>
              <a:t>some cases</a:t>
            </a:r>
            <a:r>
              <a:rPr lang="en-US" sz="2800" dirty="0"/>
              <a:t>, but these enzyme activities have been identified in </a:t>
            </a:r>
            <a:r>
              <a:rPr lang="en-US" sz="2800" dirty="0" smtClean="0"/>
              <a:t>some strict </a:t>
            </a:r>
            <a:r>
              <a:rPr lang="en-US" sz="2800" dirty="0"/>
              <a:t>anaerobes, and genes for these enzymes and related </a:t>
            </a:r>
            <a:r>
              <a:rPr lang="en-US" sz="2800" dirty="0" smtClean="0"/>
              <a:t>proteins have </a:t>
            </a:r>
            <a:r>
              <a:rPr lang="en-US" sz="2800" dirty="0"/>
              <a:t>been found in their genomes</a:t>
            </a:r>
          </a:p>
        </p:txBody>
      </p:sp>
    </p:spTree>
    <p:extLst>
      <p:ext uri="{BB962C8B-B14F-4D97-AF65-F5344CB8AC3E}">
        <p14:creationId xmlns:p14="http://schemas.microsoft.com/office/powerpoint/2010/main" val="19133133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5396" y="534391"/>
            <a:ext cx="11640552" cy="6008914"/>
          </a:xfrm>
          <a:prstGeom prst="rect">
            <a:avLst/>
          </a:prstGeom>
        </p:spPr>
      </p:pic>
    </p:spTree>
    <p:extLst>
      <p:ext uri="{BB962C8B-B14F-4D97-AF65-F5344CB8AC3E}">
        <p14:creationId xmlns:p14="http://schemas.microsoft.com/office/powerpoint/2010/main" val="4265801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005" y="197346"/>
            <a:ext cx="11792198" cy="5262979"/>
          </a:xfrm>
          <a:prstGeom prst="rect">
            <a:avLst/>
          </a:prstGeom>
        </p:spPr>
        <p:txBody>
          <a:bodyPr wrap="square">
            <a:spAutoFit/>
          </a:bodyPr>
          <a:lstStyle/>
          <a:p>
            <a:r>
              <a:rPr lang="en-US" sz="2800" dirty="0"/>
              <a:t>Though some strict anaerobes have SOD and catalase </a:t>
            </a:r>
            <a:r>
              <a:rPr lang="en-US" sz="2800" dirty="0" smtClean="0"/>
              <a:t>activities ,they </a:t>
            </a:r>
            <a:r>
              <a:rPr lang="en-US" sz="2800" dirty="0"/>
              <a:t>do not grow under aerobic conditions in the laboratory.</a:t>
            </a:r>
          </a:p>
          <a:p>
            <a:r>
              <a:rPr lang="en-US" sz="2800" dirty="0"/>
              <a:t>This may be due to the nature of the molecular oxygen.</a:t>
            </a:r>
          </a:p>
          <a:p>
            <a:r>
              <a:rPr lang="en-US" sz="2800" dirty="0"/>
              <a:t>Dissolved oxygen increases the redox potential of the solution </a:t>
            </a:r>
            <a:r>
              <a:rPr lang="en-US" sz="2800" dirty="0" smtClean="0"/>
              <a:t>and a </a:t>
            </a:r>
            <a:r>
              <a:rPr lang="en-US" sz="2800" dirty="0"/>
              <a:t>high redox potential inhibits the growth of some strict </a:t>
            </a:r>
            <a:r>
              <a:rPr lang="en-US" sz="2800" dirty="0" smtClean="0"/>
              <a:t>anaerobes.</a:t>
            </a:r>
          </a:p>
          <a:p>
            <a:r>
              <a:rPr lang="en-US" sz="2800" dirty="0" smtClean="0">
                <a:solidFill>
                  <a:srgbClr val="FF0000"/>
                </a:solidFill>
              </a:rPr>
              <a:t>Methanogens </a:t>
            </a:r>
            <a:r>
              <a:rPr lang="en-US" sz="2800" dirty="0">
                <a:solidFill>
                  <a:srgbClr val="FF0000"/>
                </a:solidFill>
              </a:rPr>
              <a:t>grow at a redox potential lower than </a:t>
            </a:r>
            <a:r>
              <a:rPr lang="en-US" sz="2800" dirty="0" smtClean="0">
                <a:solidFill>
                  <a:srgbClr val="FF0000"/>
                </a:solidFill>
              </a:rPr>
              <a:t>0.3 </a:t>
            </a:r>
            <a:r>
              <a:rPr lang="en-US" sz="2800" dirty="0">
                <a:solidFill>
                  <a:srgbClr val="FF0000"/>
                </a:solidFill>
              </a:rPr>
              <a:t>V. Sulfide </a:t>
            </a:r>
            <a:r>
              <a:rPr lang="en-US" sz="2800" dirty="0" smtClean="0">
                <a:solidFill>
                  <a:srgbClr val="FF0000"/>
                </a:solidFill>
              </a:rPr>
              <a:t>is an </a:t>
            </a:r>
            <a:r>
              <a:rPr lang="en-US" sz="2800" dirty="0">
                <a:solidFill>
                  <a:srgbClr val="FF0000"/>
                </a:solidFill>
              </a:rPr>
              <a:t>essential component of some enzymes, and molecular </a:t>
            </a:r>
            <a:r>
              <a:rPr lang="en-US" sz="2800" dirty="0" smtClean="0">
                <a:solidFill>
                  <a:srgbClr val="FF0000"/>
                </a:solidFill>
              </a:rPr>
              <a:t>oxygen  oxidizes </a:t>
            </a:r>
            <a:r>
              <a:rPr lang="en-US" sz="2800" dirty="0">
                <a:solidFill>
                  <a:srgbClr val="FF0000"/>
                </a:solidFill>
              </a:rPr>
              <a:t>this to form a disulfide. </a:t>
            </a:r>
            <a:r>
              <a:rPr lang="en-US" sz="2800" dirty="0"/>
              <a:t>The organisms might not be </a:t>
            </a:r>
            <a:r>
              <a:rPr lang="en-US" sz="2800" dirty="0" smtClean="0"/>
              <a:t>able to </a:t>
            </a:r>
            <a:r>
              <a:rPr lang="en-US" sz="2800" dirty="0"/>
              <a:t>grow with such inactivated enzymes. One hypothesis </a:t>
            </a:r>
            <a:r>
              <a:rPr lang="en-US" sz="2800" dirty="0" smtClean="0"/>
              <a:t>proposes that </a:t>
            </a:r>
            <a:r>
              <a:rPr lang="en-US" sz="2800" dirty="0"/>
              <a:t>growth is impossible due to a lack of reducing equivalents </a:t>
            </a:r>
            <a:r>
              <a:rPr lang="en-US" sz="2800" dirty="0" smtClean="0"/>
              <a:t>for biosynthesis </a:t>
            </a:r>
            <a:r>
              <a:rPr lang="en-US" sz="2800" dirty="0"/>
              <a:t>since electrons are exhausted to reduce oxygen. It </a:t>
            </a:r>
            <a:r>
              <a:rPr lang="en-US" sz="2800" dirty="0" smtClean="0"/>
              <a:t>is most </a:t>
            </a:r>
            <a:r>
              <a:rPr lang="en-US" sz="2800" dirty="0"/>
              <a:t>likely that multiple mechanisms are responsible for growth</a:t>
            </a:r>
          </a:p>
          <a:p>
            <a:r>
              <a:rPr lang="en-US" sz="2800" dirty="0"/>
              <a:t>inhibition by oxygen.</a:t>
            </a:r>
          </a:p>
        </p:txBody>
      </p:sp>
    </p:spTree>
    <p:extLst>
      <p:ext uri="{BB962C8B-B14F-4D97-AF65-F5344CB8AC3E}">
        <p14:creationId xmlns:p14="http://schemas.microsoft.com/office/powerpoint/2010/main" val="902938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9429</TotalTime>
  <Words>1416</Words>
  <Application>Microsoft Office PowerPoint</Application>
  <PresentationFormat>Widescreen</PresentationFormat>
  <Paragraphs>61</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2O14</dc:creator>
  <cp:lastModifiedBy>DR.Ahmed Saker 2O14</cp:lastModifiedBy>
  <cp:revision>46</cp:revision>
  <dcterms:created xsi:type="dcterms:W3CDTF">2018-11-27T21:31:12Z</dcterms:created>
  <dcterms:modified xsi:type="dcterms:W3CDTF">2018-12-13T07:24:46Z</dcterms:modified>
</cp:coreProperties>
</file>